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4"/>
  </p:notesMasterIdLst>
  <p:sldIdLst>
    <p:sldId id="709" r:id="rId2"/>
    <p:sldId id="742" r:id="rId3"/>
    <p:sldId id="710" r:id="rId4"/>
    <p:sldId id="711" r:id="rId5"/>
    <p:sldId id="712" r:id="rId6"/>
    <p:sldId id="713" r:id="rId7"/>
    <p:sldId id="714" r:id="rId8"/>
    <p:sldId id="715" r:id="rId9"/>
    <p:sldId id="716" r:id="rId10"/>
    <p:sldId id="717" r:id="rId11"/>
    <p:sldId id="718" r:id="rId12"/>
    <p:sldId id="719" r:id="rId13"/>
    <p:sldId id="720" r:id="rId14"/>
    <p:sldId id="721" r:id="rId15"/>
    <p:sldId id="722" r:id="rId16"/>
    <p:sldId id="725" r:id="rId17"/>
    <p:sldId id="726" r:id="rId18"/>
    <p:sldId id="723" r:id="rId19"/>
    <p:sldId id="727" r:id="rId20"/>
    <p:sldId id="729" r:id="rId21"/>
    <p:sldId id="731" r:id="rId22"/>
    <p:sldId id="741" r:id="rId23"/>
    <p:sldId id="732" r:id="rId24"/>
    <p:sldId id="733" r:id="rId25"/>
    <p:sldId id="734" r:id="rId26"/>
    <p:sldId id="735" r:id="rId27"/>
    <p:sldId id="736" r:id="rId28"/>
    <p:sldId id="737" r:id="rId29"/>
    <p:sldId id="738" r:id="rId30"/>
    <p:sldId id="739" r:id="rId31"/>
    <p:sldId id="740" r:id="rId32"/>
    <p:sldId id="724"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612"/>
    <a:srgbClr val="120E07"/>
    <a:srgbClr val="24211C"/>
    <a:srgbClr val="11262D"/>
    <a:srgbClr val="204753"/>
    <a:srgbClr val="0D3352"/>
    <a:srgbClr val="37241D"/>
    <a:srgbClr val="EEB500"/>
    <a:srgbClr val="07243D"/>
    <a:srgbClr val="0B2D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4" autoAdjust="0"/>
    <p:restoredTop sz="92677" autoAdjust="0"/>
  </p:normalViewPr>
  <p:slideViewPr>
    <p:cSldViewPr>
      <p:cViewPr varScale="1">
        <p:scale>
          <a:sx n="62" d="100"/>
          <a:sy n="62" d="100"/>
        </p:scale>
        <p:origin x="944" y="56"/>
      </p:cViewPr>
      <p:guideLst>
        <p:guide orient="horz" pos="2160"/>
        <p:guide pos="2880"/>
      </p:guideLst>
    </p:cSldViewPr>
  </p:slideViewPr>
  <p:outlineViewPr>
    <p:cViewPr>
      <p:scale>
        <a:sx n="33" d="100"/>
        <a:sy n="33" d="100"/>
      </p:scale>
      <p:origin x="0" y="-193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old Greenberg" userId="d5c41c3ac8bf082f" providerId="LiveId" clId="{62064788-B4AB-400D-AE38-E0B064788AB3}"/>
    <pc:docChg chg="modSld">
      <pc:chgData name="Harold Greenberg" userId="d5c41c3ac8bf082f" providerId="LiveId" clId="{62064788-B4AB-400D-AE38-E0B064788AB3}" dt="2021-08-01T12:54:39.065" v="1" actId="1076"/>
      <pc:docMkLst>
        <pc:docMk/>
      </pc:docMkLst>
      <pc:sldChg chg="modSp mod">
        <pc:chgData name="Harold Greenberg" userId="d5c41c3ac8bf082f" providerId="LiveId" clId="{62064788-B4AB-400D-AE38-E0B064788AB3}" dt="2021-08-01T12:54:39.065" v="1" actId="1076"/>
        <pc:sldMkLst>
          <pc:docMk/>
          <pc:sldMk cId="2655980300" sldId="740"/>
        </pc:sldMkLst>
        <pc:picChg chg="mod">
          <ac:chgData name="Harold Greenberg" userId="d5c41c3ac8bf082f" providerId="LiveId" clId="{62064788-B4AB-400D-AE38-E0B064788AB3}" dt="2021-08-01T12:54:39.065" v="1" actId="1076"/>
          <ac:picMkLst>
            <pc:docMk/>
            <pc:sldMk cId="2655980300" sldId="740"/>
            <ac:picMk id="3" creationId="{94892213-69C1-45E8-A4CB-260346DC8347}"/>
          </ac:picMkLst>
        </pc:picChg>
      </pc:sldChg>
    </pc:docChg>
  </pc:docChgLst>
  <pc:docChgLst>
    <pc:chgData name="Harold Greenberg" userId="d5c41c3ac8bf082f" providerId="LiveId" clId="{B6A3BE0B-27B9-4F9E-B3BD-D0C004A9FA01}"/>
    <pc:docChg chg="modSld">
      <pc:chgData name="Harold Greenberg" userId="d5c41c3ac8bf082f" providerId="LiveId" clId="{B6A3BE0B-27B9-4F9E-B3BD-D0C004A9FA01}" dt="2021-06-19T15:43:17.321" v="135" actId="115"/>
      <pc:docMkLst>
        <pc:docMk/>
      </pc:docMkLst>
      <pc:sldChg chg="modSp modAnim">
        <pc:chgData name="Harold Greenberg" userId="d5c41c3ac8bf082f" providerId="LiveId" clId="{B6A3BE0B-27B9-4F9E-B3BD-D0C004A9FA01}" dt="2021-06-19T15:38:37.014" v="131" actId="20577"/>
        <pc:sldMkLst>
          <pc:docMk/>
          <pc:sldMk cId="1691517000" sldId="709"/>
        </pc:sldMkLst>
        <pc:spChg chg="mod">
          <ac:chgData name="Harold Greenberg" userId="d5c41c3ac8bf082f" providerId="LiveId" clId="{B6A3BE0B-27B9-4F9E-B3BD-D0C004A9FA01}" dt="2021-06-19T15:38:05.915" v="119" actId="1035"/>
          <ac:spMkLst>
            <pc:docMk/>
            <pc:sldMk cId="1691517000" sldId="709"/>
            <ac:spMk id="5" creationId="{42C4D397-09E2-4946-84F6-D7AF5C7F4B20}"/>
          </ac:spMkLst>
        </pc:spChg>
        <pc:spChg chg="mod">
          <ac:chgData name="Harold Greenberg" userId="d5c41c3ac8bf082f" providerId="LiveId" clId="{B6A3BE0B-27B9-4F9E-B3BD-D0C004A9FA01}" dt="2021-06-19T15:38:37.014" v="131" actId="20577"/>
          <ac:spMkLst>
            <pc:docMk/>
            <pc:sldMk cId="1691517000" sldId="709"/>
            <ac:spMk id="6" creationId="{C8C98877-F2BD-4C4E-B95C-A6359D844530}"/>
          </ac:spMkLst>
        </pc:spChg>
      </pc:sldChg>
      <pc:sldChg chg="modSp">
        <pc:chgData name="Harold Greenberg" userId="d5c41c3ac8bf082f" providerId="LiveId" clId="{B6A3BE0B-27B9-4F9E-B3BD-D0C004A9FA01}" dt="2021-06-19T15:39:34.175" v="132" actId="20577"/>
        <pc:sldMkLst>
          <pc:docMk/>
          <pc:sldMk cId="3915290203" sldId="712"/>
        </pc:sldMkLst>
        <pc:spChg chg="mod">
          <ac:chgData name="Harold Greenberg" userId="d5c41c3ac8bf082f" providerId="LiveId" clId="{B6A3BE0B-27B9-4F9E-B3BD-D0C004A9FA01}" dt="2021-06-19T15:39:34.175" v="132" actId="20577"/>
          <ac:spMkLst>
            <pc:docMk/>
            <pc:sldMk cId="3915290203" sldId="712"/>
            <ac:spMk id="6" creationId="{C8C98877-F2BD-4C4E-B95C-A6359D844530}"/>
          </ac:spMkLst>
        </pc:spChg>
      </pc:sldChg>
      <pc:sldChg chg="modSp">
        <pc:chgData name="Harold Greenberg" userId="d5c41c3ac8bf082f" providerId="LiveId" clId="{B6A3BE0B-27B9-4F9E-B3BD-D0C004A9FA01}" dt="2021-06-19T15:43:17.321" v="135" actId="115"/>
        <pc:sldMkLst>
          <pc:docMk/>
          <pc:sldMk cId="3882218660" sldId="715"/>
        </pc:sldMkLst>
        <pc:spChg chg="mod">
          <ac:chgData name="Harold Greenberg" userId="d5c41c3ac8bf082f" providerId="LiveId" clId="{B6A3BE0B-27B9-4F9E-B3BD-D0C004A9FA01}" dt="2021-06-19T15:43:17.321" v="135" actId="115"/>
          <ac:spMkLst>
            <pc:docMk/>
            <pc:sldMk cId="3882218660" sldId="715"/>
            <ac:spMk id="6" creationId="{C8C98877-F2BD-4C4E-B95C-A6359D844530}"/>
          </ac:spMkLst>
        </pc:spChg>
      </pc:sldChg>
      <pc:sldChg chg="modSp mod">
        <pc:chgData name="Harold Greenberg" userId="d5c41c3ac8bf082f" providerId="LiveId" clId="{B6A3BE0B-27B9-4F9E-B3BD-D0C004A9FA01}" dt="2021-06-19T15:42:59.261" v="134" actId="115"/>
        <pc:sldMkLst>
          <pc:docMk/>
          <pc:sldMk cId="2743373564" sldId="718"/>
        </pc:sldMkLst>
        <pc:spChg chg="mod">
          <ac:chgData name="Harold Greenberg" userId="d5c41c3ac8bf082f" providerId="LiveId" clId="{B6A3BE0B-27B9-4F9E-B3BD-D0C004A9FA01}" dt="2021-06-19T15:42:52.523" v="133" actId="115"/>
          <ac:spMkLst>
            <pc:docMk/>
            <pc:sldMk cId="2743373564" sldId="718"/>
            <ac:spMk id="5" creationId="{42C4D397-09E2-4946-84F6-D7AF5C7F4B20}"/>
          </ac:spMkLst>
        </pc:spChg>
        <pc:spChg chg="mod">
          <ac:chgData name="Harold Greenberg" userId="d5c41c3ac8bf082f" providerId="LiveId" clId="{B6A3BE0B-27B9-4F9E-B3BD-D0C004A9FA01}" dt="2021-06-19T15:42:59.261" v="134" actId="115"/>
          <ac:spMkLst>
            <pc:docMk/>
            <pc:sldMk cId="2743373564" sldId="718"/>
            <ac:spMk id="6" creationId="{C8C98877-F2BD-4C4E-B95C-A6359D8445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98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98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FFDE6FEB-1DB4-4B96-A71B-DEBF0066623E}" type="slidenum">
              <a:rPr lang="en-US"/>
              <a:pPr>
                <a:defRPr/>
              </a:pPr>
              <a:t>‹#›</a:t>
            </a:fld>
            <a:endParaRPr lang="en-US"/>
          </a:p>
        </p:txBody>
      </p:sp>
    </p:spTree>
    <p:extLst>
      <p:ext uri="{BB962C8B-B14F-4D97-AF65-F5344CB8AC3E}">
        <p14:creationId xmlns:p14="http://schemas.microsoft.com/office/powerpoint/2010/main" val="2701243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11</a:t>
            </a:fld>
            <a:endParaRPr lang="en-US"/>
          </a:p>
        </p:txBody>
      </p:sp>
    </p:spTree>
    <p:extLst>
      <p:ext uri="{BB962C8B-B14F-4D97-AF65-F5344CB8AC3E}">
        <p14:creationId xmlns:p14="http://schemas.microsoft.com/office/powerpoint/2010/main" val="82146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31</a:t>
            </a:fld>
            <a:endParaRPr lang="en-US"/>
          </a:p>
        </p:txBody>
      </p:sp>
    </p:spTree>
    <p:extLst>
      <p:ext uri="{BB962C8B-B14F-4D97-AF65-F5344CB8AC3E}">
        <p14:creationId xmlns:p14="http://schemas.microsoft.com/office/powerpoint/2010/main" val="36775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15</a:t>
            </a:fld>
            <a:endParaRPr lang="en-US"/>
          </a:p>
        </p:txBody>
      </p:sp>
    </p:spTree>
    <p:extLst>
      <p:ext uri="{BB962C8B-B14F-4D97-AF65-F5344CB8AC3E}">
        <p14:creationId xmlns:p14="http://schemas.microsoft.com/office/powerpoint/2010/main" val="3989857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21</a:t>
            </a:fld>
            <a:endParaRPr lang="en-US"/>
          </a:p>
        </p:txBody>
      </p:sp>
    </p:spTree>
    <p:extLst>
      <p:ext uri="{BB962C8B-B14F-4D97-AF65-F5344CB8AC3E}">
        <p14:creationId xmlns:p14="http://schemas.microsoft.com/office/powerpoint/2010/main" val="387240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25</a:t>
            </a:fld>
            <a:endParaRPr lang="en-US"/>
          </a:p>
        </p:txBody>
      </p:sp>
    </p:spTree>
    <p:extLst>
      <p:ext uri="{BB962C8B-B14F-4D97-AF65-F5344CB8AC3E}">
        <p14:creationId xmlns:p14="http://schemas.microsoft.com/office/powerpoint/2010/main" val="272416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26</a:t>
            </a:fld>
            <a:endParaRPr lang="en-US"/>
          </a:p>
        </p:txBody>
      </p:sp>
    </p:spTree>
    <p:extLst>
      <p:ext uri="{BB962C8B-B14F-4D97-AF65-F5344CB8AC3E}">
        <p14:creationId xmlns:p14="http://schemas.microsoft.com/office/powerpoint/2010/main" val="511187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27</a:t>
            </a:fld>
            <a:endParaRPr lang="en-US"/>
          </a:p>
        </p:txBody>
      </p:sp>
    </p:spTree>
    <p:extLst>
      <p:ext uri="{BB962C8B-B14F-4D97-AF65-F5344CB8AC3E}">
        <p14:creationId xmlns:p14="http://schemas.microsoft.com/office/powerpoint/2010/main" val="3275156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28</a:t>
            </a:fld>
            <a:endParaRPr lang="en-US"/>
          </a:p>
        </p:txBody>
      </p:sp>
    </p:spTree>
    <p:extLst>
      <p:ext uri="{BB962C8B-B14F-4D97-AF65-F5344CB8AC3E}">
        <p14:creationId xmlns:p14="http://schemas.microsoft.com/office/powerpoint/2010/main" val="1618380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29</a:t>
            </a:fld>
            <a:endParaRPr lang="en-US"/>
          </a:p>
        </p:txBody>
      </p:sp>
    </p:spTree>
    <p:extLst>
      <p:ext uri="{BB962C8B-B14F-4D97-AF65-F5344CB8AC3E}">
        <p14:creationId xmlns:p14="http://schemas.microsoft.com/office/powerpoint/2010/main" val="2972310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FDE6FEB-1DB4-4B96-A71B-DEBF0066623E}" type="slidenum">
              <a:rPr lang="en-US" smtClean="0"/>
              <a:pPr>
                <a:defRPr/>
              </a:pPr>
              <a:t>30</a:t>
            </a:fld>
            <a:endParaRPr lang="en-US"/>
          </a:p>
        </p:txBody>
      </p:sp>
    </p:spTree>
    <p:extLst>
      <p:ext uri="{BB962C8B-B14F-4D97-AF65-F5344CB8AC3E}">
        <p14:creationId xmlns:p14="http://schemas.microsoft.com/office/powerpoint/2010/main" val="35401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6" name="Rectangle 6"/>
          <p:cNvSpPr>
            <a:spLocks noGrp="1" noChangeArrowheads="1"/>
          </p:cNvSpPr>
          <p:nvPr>
            <p:ph type="ctrTitle"/>
          </p:nvPr>
        </p:nvSpPr>
        <p:spPr>
          <a:xfrm>
            <a:off x="1219200" y="838200"/>
            <a:ext cx="6781800" cy="2559050"/>
          </a:xfrm>
        </p:spPr>
        <p:txBody>
          <a:bodyPr anchorCtr="1"/>
          <a:lstStyle>
            <a:lvl1pPr algn="ctr">
              <a:defRPr sz="6200"/>
            </a:lvl1pPr>
          </a:lstStyle>
          <a:p>
            <a:pPr lvl="0"/>
            <a:r>
              <a:rPr lang="en-US" noProof="0"/>
              <a:t>Click to edit Master title style</a:t>
            </a:r>
          </a:p>
        </p:txBody>
      </p:sp>
      <p:sp>
        <p:nvSpPr>
          <p:cNvPr id="512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pPr lvl="0"/>
            <a:r>
              <a:rPr lang="en-US" noProof="0"/>
              <a:t>Click to edit Master subtitle style</a:t>
            </a:r>
          </a:p>
        </p:txBody>
      </p:sp>
      <p:sp>
        <p:nvSpPr>
          <p:cNvPr id="8" name="Rectangle 8"/>
          <p:cNvSpPr>
            <a:spLocks noGrp="1" noChangeArrowheads="1"/>
          </p:cNvSpPr>
          <p:nvPr>
            <p:ph type="dt" sz="half" idx="10"/>
          </p:nvPr>
        </p:nvSpPr>
        <p:spPr>
          <a:xfrm>
            <a:off x="536576" y="6248400"/>
            <a:ext cx="2054225" cy="457200"/>
          </a:xfrm>
          <a:prstGeom prst="rect">
            <a:avLst/>
          </a:prstGeom>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a:xfrm>
            <a:off x="3251201" y="6248400"/>
            <a:ext cx="2887663" cy="457200"/>
          </a:xfrm>
          <a:prstGeom prst="rect">
            <a:avLst/>
          </a:prstGeom>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a:xfrm>
            <a:off x="6788150" y="6257925"/>
            <a:ext cx="1905000" cy="457200"/>
          </a:xfrm>
          <a:prstGeom prst="rect">
            <a:avLst/>
          </a:prstGeom>
        </p:spPr>
        <p:txBody>
          <a:bodyPr/>
          <a:lstStyle>
            <a:lvl1pPr>
              <a:defRPr smtClean="0"/>
            </a:lvl1pPr>
          </a:lstStyle>
          <a:p>
            <a:pPr>
              <a:defRPr/>
            </a:pPr>
            <a:fld id="{4597186C-7102-45BE-802D-5458F872B219}" type="slidenum">
              <a:rPr lang="en-US" smtClean="0"/>
              <a:pPr>
                <a:defRPr/>
              </a:pPr>
              <a:t>‹#›</a:t>
            </a:fld>
            <a:endParaRPr lang="en-US"/>
          </a:p>
        </p:txBody>
      </p:sp>
    </p:spTree>
    <p:extLst>
      <p:ext uri="{BB962C8B-B14F-4D97-AF65-F5344CB8AC3E}">
        <p14:creationId xmlns:p14="http://schemas.microsoft.com/office/powerpoint/2010/main" val="18511533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ADEFC779-5320-4339-B40D-2998B8761694}" type="slidenum">
              <a:rPr lang="en-US" smtClean="0"/>
              <a:pPr>
                <a:defRPr/>
              </a:pPr>
              <a:t>‹#›</a:t>
            </a:fld>
            <a:endParaRPr lang="en-US"/>
          </a:p>
        </p:txBody>
      </p:sp>
    </p:spTree>
    <p:extLst>
      <p:ext uri="{BB962C8B-B14F-4D97-AF65-F5344CB8AC3E}">
        <p14:creationId xmlns:p14="http://schemas.microsoft.com/office/powerpoint/2010/main" val="22369619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7"/>
            <a:ext cx="2038350" cy="5394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473077"/>
            <a:ext cx="5962650" cy="5394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1B51A845-6091-49F2-BD10-BCC55055D7EF}" type="slidenum">
              <a:rPr lang="en-US" smtClean="0"/>
              <a:pPr>
                <a:defRPr/>
              </a:pPr>
              <a:t>‹#›</a:t>
            </a:fld>
            <a:endParaRPr lang="en-US"/>
          </a:p>
        </p:txBody>
      </p:sp>
    </p:spTree>
    <p:extLst>
      <p:ext uri="{BB962C8B-B14F-4D97-AF65-F5344CB8AC3E}">
        <p14:creationId xmlns:p14="http://schemas.microsoft.com/office/powerpoint/2010/main" val="94756758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a:t>Click to edit Master title style</a:t>
            </a:r>
          </a:p>
        </p:txBody>
      </p:sp>
      <p:sp>
        <p:nvSpPr>
          <p:cNvPr id="3" name="Text Placeholder 2"/>
          <p:cNvSpPr>
            <a:spLocks noGrp="1"/>
          </p:cNvSpPr>
          <p:nvPr>
            <p:ph type="body" sz="half" idx="1"/>
          </p:nvPr>
        </p:nvSpPr>
        <p:spPr>
          <a:xfrm>
            <a:off x="533400" y="1828800"/>
            <a:ext cx="4000500" cy="4038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E34F9104-8CA7-4AED-B18C-98D80BA00084}" type="slidenum">
              <a:rPr lang="en-US" smtClean="0"/>
              <a:pPr>
                <a:defRPr/>
              </a:pPr>
              <a:t>‹#›</a:t>
            </a:fld>
            <a:endParaRPr lang="en-US"/>
          </a:p>
        </p:txBody>
      </p:sp>
    </p:spTree>
    <p:extLst>
      <p:ext uri="{BB962C8B-B14F-4D97-AF65-F5344CB8AC3E}">
        <p14:creationId xmlns:p14="http://schemas.microsoft.com/office/powerpoint/2010/main" val="24700057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a:t>Click to edit Master title style</a:t>
            </a:r>
          </a:p>
        </p:txBody>
      </p:sp>
      <p:sp>
        <p:nvSpPr>
          <p:cNvPr id="3" name="Text Placeholder 2"/>
          <p:cNvSpPr>
            <a:spLocks noGrp="1"/>
          </p:cNvSpPr>
          <p:nvPr>
            <p:ph type="body" sz="half" idx="1"/>
          </p:nvPr>
        </p:nvSpPr>
        <p:spPr>
          <a:xfrm>
            <a:off x="533400" y="1828800"/>
            <a:ext cx="4000500" cy="4038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828800"/>
            <a:ext cx="4000500" cy="194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3924300"/>
            <a:ext cx="4000500" cy="194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7"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8"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E55779AB-4534-40E0-86F6-D092BE480729}" type="slidenum">
              <a:rPr lang="en-US" smtClean="0"/>
              <a:pPr>
                <a:defRPr/>
              </a:pPr>
              <a:t>‹#›</a:t>
            </a:fld>
            <a:endParaRPr lang="en-US"/>
          </a:p>
        </p:txBody>
      </p:sp>
    </p:spTree>
    <p:extLst>
      <p:ext uri="{BB962C8B-B14F-4D97-AF65-F5344CB8AC3E}">
        <p14:creationId xmlns:p14="http://schemas.microsoft.com/office/powerpoint/2010/main" val="26896592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D1FC04D2-92A6-43BF-843E-74691BE10CFE}" type="slidenum">
              <a:rPr lang="en-US" smtClean="0"/>
              <a:pPr>
                <a:defRPr/>
              </a:pPr>
              <a:t>‹#›</a:t>
            </a:fld>
            <a:endParaRPr lang="en-US"/>
          </a:p>
        </p:txBody>
      </p:sp>
    </p:spTree>
    <p:extLst>
      <p:ext uri="{BB962C8B-B14F-4D97-AF65-F5344CB8AC3E}">
        <p14:creationId xmlns:p14="http://schemas.microsoft.com/office/powerpoint/2010/main" val="39719820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CE1E0D37-F697-4A0B-8292-7F5B6D1381E2}" type="slidenum">
              <a:rPr lang="en-US" smtClean="0"/>
              <a:pPr>
                <a:defRPr/>
              </a:pPr>
              <a:t>‹#›</a:t>
            </a:fld>
            <a:endParaRPr lang="en-US"/>
          </a:p>
        </p:txBody>
      </p:sp>
    </p:spTree>
    <p:extLst>
      <p:ext uri="{BB962C8B-B14F-4D97-AF65-F5344CB8AC3E}">
        <p14:creationId xmlns:p14="http://schemas.microsoft.com/office/powerpoint/2010/main" val="16660182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89946BAE-D8A3-4D96-97D2-1F51610F0C97}" type="slidenum">
              <a:rPr lang="en-US" smtClean="0"/>
              <a:pPr>
                <a:defRPr/>
              </a:pPr>
              <a:t>‹#›</a:t>
            </a:fld>
            <a:endParaRPr lang="en-US"/>
          </a:p>
        </p:txBody>
      </p:sp>
    </p:spTree>
    <p:extLst>
      <p:ext uri="{BB962C8B-B14F-4D97-AF65-F5344CB8AC3E}">
        <p14:creationId xmlns:p14="http://schemas.microsoft.com/office/powerpoint/2010/main" val="11327494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8"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EC07448D-E00A-4712-9915-99B0B9A2A5EF}" type="slidenum">
              <a:rPr lang="en-US" smtClean="0"/>
              <a:pPr>
                <a:defRPr/>
              </a:pPr>
              <a:t>‹#›</a:t>
            </a:fld>
            <a:endParaRPr lang="en-US"/>
          </a:p>
        </p:txBody>
      </p:sp>
    </p:spTree>
    <p:extLst>
      <p:ext uri="{BB962C8B-B14F-4D97-AF65-F5344CB8AC3E}">
        <p14:creationId xmlns:p14="http://schemas.microsoft.com/office/powerpoint/2010/main" val="20257910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4"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5D450220-81BF-45D5-81BC-480B4E253A9E}" type="slidenum">
              <a:rPr lang="en-US" smtClean="0"/>
              <a:pPr>
                <a:defRPr/>
              </a:pPr>
              <a:t>‹#›</a:t>
            </a:fld>
            <a:endParaRPr lang="en-US"/>
          </a:p>
        </p:txBody>
      </p:sp>
    </p:spTree>
    <p:extLst>
      <p:ext uri="{BB962C8B-B14F-4D97-AF65-F5344CB8AC3E}">
        <p14:creationId xmlns:p14="http://schemas.microsoft.com/office/powerpoint/2010/main" val="5298361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3"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1BDF9FB7-BD3C-44BA-BE1E-142DFCFB4FB1}" type="slidenum">
              <a:rPr lang="en-US" smtClean="0"/>
              <a:pPr>
                <a:defRPr/>
              </a:pPr>
              <a:t>‹#›</a:t>
            </a:fld>
            <a:endParaRPr lang="en-US"/>
          </a:p>
        </p:txBody>
      </p:sp>
    </p:spTree>
    <p:extLst>
      <p:ext uri="{BB962C8B-B14F-4D97-AF65-F5344CB8AC3E}">
        <p14:creationId xmlns:p14="http://schemas.microsoft.com/office/powerpoint/2010/main" val="39597159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F81DE428-8D34-4E2B-92FF-188F40E7B627}" type="slidenum">
              <a:rPr lang="en-US" smtClean="0"/>
              <a:pPr>
                <a:defRPr/>
              </a:pPr>
              <a:t>‹#›</a:t>
            </a:fld>
            <a:endParaRPr lang="en-US"/>
          </a:p>
        </p:txBody>
      </p:sp>
    </p:spTree>
    <p:extLst>
      <p:ext uri="{BB962C8B-B14F-4D97-AF65-F5344CB8AC3E}">
        <p14:creationId xmlns:p14="http://schemas.microsoft.com/office/powerpoint/2010/main" val="32580253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CB2680B8-F6F5-406D-8197-66AB2E42E268}" type="slidenum">
              <a:rPr lang="en-US" smtClean="0"/>
              <a:pPr>
                <a:defRPr/>
              </a:pPr>
              <a:t>‹#›</a:t>
            </a:fld>
            <a:endParaRPr lang="en-US"/>
          </a:p>
        </p:txBody>
      </p:sp>
    </p:spTree>
    <p:extLst>
      <p:ext uri="{BB962C8B-B14F-4D97-AF65-F5344CB8AC3E}">
        <p14:creationId xmlns:p14="http://schemas.microsoft.com/office/powerpoint/2010/main" val="35970636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0" y="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2880" tIns="91440" rIns="91440" bIns="91440" numCol="1" anchor="b" anchorCtr="0" compatLnSpc="1">
            <a:prstTxWarp prst="textNoShape">
              <a:avLst/>
            </a:prstTxWarp>
          </a:bodyPr>
          <a:lstStyle/>
          <a:p>
            <a:pPr lvl="0"/>
            <a:r>
              <a:rPr lang="en-US"/>
              <a:t>Click to edit Master title style</a:t>
            </a:r>
            <a:endParaRPr lang="en-US" dirty="0"/>
          </a:p>
        </p:txBody>
      </p:sp>
      <p:sp>
        <p:nvSpPr>
          <p:cNvPr id="1028" name="Rectangle 7"/>
          <p:cNvSpPr>
            <a:spLocks noGrp="1" noChangeArrowheads="1"/>
          </p:cNvSpPr>
          <p:nvPr>
            <p:ph type="body" idx="1"/>
          </p:nvPr>
        </p:nvSpPr>
        <p:spPr bwMode="auto">
          <a:xfrm>
            <a:off x="0" y="838200"/>
            <a:ext cx="9144000" cy="602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2880" tIns="91440" rIns="137160" bIns="9144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174727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ransition/>
  <p:txStyles>
    <p:titleStyle>
      <a:lvl1pPr algn="ctr" rtl="0" eaLnBrk="1" fontAlgn="base" hangingPunct="1">
        <a:lnSpc>
          <a:spcPct val="80000"/>
        </a:lnSpc>
        <a:spcBef>
          <a:spcPct val="0"/>
        </a:spcBef>
        <a:spcAft>
          <a:spcPct val="0"/>
        </a:spcAft>
        <a:defRPr sz="4000" b="1">
          <a:solidFill>
            <a:schemeClr val="tx2"/>
          </a:solidFill>
          <a:latin typeface="+mn-lt"/>
          <a:ea typeface="+mj-ea"/>
          <a:cs typeface="+mj-cs"/>
        </a:defRPr>
      </a:lvl1pPr>
      <a:lvl2pPr algn="l" rtl="0" eaLnBrk="1" fontAlgn="base" hangingPunct="1">
        <a:lnSpc>
          <a:spcPct val="80000"/>
        </a:lnSpc>
        <a:spcBef>
          <a:spcPct val="0"/>
        </a:spcBef>
        <a:spcAft>
          <a:spcPct val="0"/>
        </a:spcAft>
        <a:defRPr sz="4400">
          <a:solidFill>
            <a:schemeClr val="tx2"/>
          </a:solidFill>
          <a:latin typeface="Times New Roman" pitchFamily="18" charset="0"/>
        </a:defRPr>
      </a:lvl2pPr>
      <a:lvl3pPr algn="l" rtl="0" eaLnBrk="1" fontAlgn="base" hangingPunct="1">
        <a:lnSpc>
          <a:spcPct val="80000"/>
        </a:lnSpc>
        <a:spcBef>
          <a:spcPct val="0"/>
        </a:spcBef>
        <a:spcAft>
          <a:spcPct val="0"/>
        </a:spcAft>
        <a:defRPr sz="4400">
          <a:solidFill>
            <a:schemeClr val="tx2"/>
          </a:solidFill>
          <a:latin typeface="Times New Roman" pitchFamily="18" charset="0"/>
        </a:defRPr>
      </a:lvl3pPr>
      <a:lvl4pPr algn="l" rtl="0" eaLnBrk="1" fontAlgn="base" hangingPunct="1">
        <a:lnSpc>
          <a:spcPct val="80000"/>
        </a:lnSpc>
        <a:spcBef>
          <a:spcPct val="0"/>
        </a:spcBef>
        <a:spcAft>
          <a:spcPct val="0"/>
        </a:spcAft>
        <a:defRPr sz="4400">
          <a:solidFill>
            <a:schemeClr val="tx2"/>
          </a:solidFill>
          <a:latin typeface="Times New Roman" pitchFamily="18" charset="0"/>
        </a:defRPr>
      </a:lvl4pPr>
      <a:lvl5pPr algn="l" rtl="0" eaLnBrk="1" fontAlgn="base" hangingPunct="1">
        <a:lnSpc>
          <a:spcPct val="80000"/>
        </a:lnSpc>
        <a:spcBef>
          <a:spcPct val="0"/>
        </a:spcBef>
        <a:spcAft>
          <a:spcPct val="0"/>
        </a:spcAft>
        <a:defRPr sz="4400">
          <a:solidFill>
            <a:schemeClr val="tx2"/>
          </a:solidFill>
          <a:latin typeface="Times New Roman" pitchFamily="18" charset="0"/>
        </a:defRPr>
      </a:lvl5pPr>
      <a:lvl6pPr marL="457200" algn="l" rtl="0" eaLnBrk="1" fontAlgn="base" hangingPunct="1">
        <a:lnSpc>
          <a:spcPct val="80000"/>
        </a:lnSpc>
        <a:spcBef>
          <a:spcPct val="0"/>
        </a:spcBef>
        <a:spcAft>
          <a:spcPct val="0"/>
        </a:spcAft>
        <a:defRPr sz="4400">
          <a:solidFill>
            <a:schemeClr val="tx2"/>
          </a:solidFill>
          <a:latin typeface="Times New Roman" pitchFamily="18" charset="0"/>
        </a:defRPr>
      </a:lvl6pPr>
      <a:lvl7pPr marL="914400" algn="l" rtl="0" eaLnBrk="1" fontAlgn="base" hangingPunct="1">
        <a:lnSpc>
          <a:spcPct val="80000"/>
        </a:lnSpc>
        <a:spcBef>
          <a:spcPct val="0"/>
        </a:spcBef>
        <a:spcAft>
          <a:spcPct val="0"/>
        </a:spcAft>
        <a:defRPr sz="4400">
          <a:solidFill>
            <a:schemeClr val="tx2"/>
          </a:solidFill>
          <a:latin typeface="Times New Roman" pitchFamily="18" charset="0"/>
        </a:defRPr>
      </a:lvl7pPr>
      <a:lvl8pPr marL="1371600" algn="l" rtl="0" eaLnBrk="1" fontAlgn="base" hangingPunct="1">
        <a:lnSpc>
          <a:spcPct val="80000"/>
        </a:lnSpc>
        <a:spcBef>
          <a:spcPct val="0"/>
        </a:spcBef>
        <a:spcAft>
          <a:spcPct val="0"/>
        </a:spcAft>
        <a:defRPr sz="4400">
          <a:solidFill>
            <a:schemeClr val="tx2"/>
          </a:solidFill>
          <a:latin typeface="Times New Roman" pitchFamily="18" charset="0"/>
        </a:defRPr>
      </a:lvl8pPr>
      <a:lvl9pPr marL="1828800" algn="l" rtl="0" eaLnBrk="1" fontAlgn="base" hangingPunct="1">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9.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3.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4.xml"/><Relationship Id="rId5" Type="http://schemas.microsoft.com/office/2007/relationships/hdphoto" Target="../media/hdphoto1.wdp"/><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5.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6.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7.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8.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9.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0.xml"/><Relationship Id="rId5" Type="http://schemas.microsoft.com/office/2007/relationships/hdphoto" Target="../media/hdphoto1.wdp"/><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3.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4.xml"/><Relationship Id="rId5" Type="http://schemas.microsoft.com/office/2007/relationships/hdphoto" Target="../media/hdphoto1.wdp"/><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5.xml"/><Relationship Id="rId5" Type="http://schemas.microsoft.com/office/2007/relationships/hdphoto" Target="../media/hdphoto1.wdp"/><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6.xml"/><Relationship Id="rId5" Type="http://schemas.microsoft.com/office/2007/relationships/hdphoto" Target="../media/hdphoto1.wdp"/><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7.xml"/><Relationship Id="rId5" Type="http://schemas.microsoft.com/office/2007/relationships/hdphoto" Target="../media/hdphoto1.wdp"/><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8.xml"/><Relationship Id="rId5" Type="http://schemas.microsoft.com/office/2007/relationships/hdphoto" Target="../media/hdphoto1.wd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9.xml"/><Relationship Id="rId5" Type="http://schemas.microsoft.com/office/2007/relationships/hdphoto" Target="../media/hdphoto1.wdp"/><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youtube.com/watch?v=04wDsq9gr0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990600"/>
            <a:ext cx="6553200" cy="4607721"/>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0" y="315310"/>
            <a:ext cx="9044628" cy="105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6000" dirty="0"/>
              <a:t>Kept by His Power</a:t>
            </a:r>
            <a:endParaRPr lang="en-US" sz="60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0" y="5638800"/>
            <a:ext cx="9044628" cy="1295400"/>
          </a:xfrm>
          <a:noFill/>
          <a:effectLst>
            <a:softEdge rad="127000"/>
          </a:effectLst>
        </p:spPr>
        <p:txBody>
          <a:bodyPr lIns="91440" tIns="91440" rIns="0" bIns="0"/>
          <a:lstStyle/>
          <a:p>
            <a:pPr marL="0" indent="0">
              <a:lnSpc>
                <a:spcPct val="90000"/>
              </a:lnSpc>
              <a:buClr>
                <a:schemeClr val="tx1"/>
              </a:buClr>
              <a:buNone/>
            </a:pPr>
            <a:r>
              <a:rPr lang="en-US" dirty="0"/>
              <a:t>Key Verse: </a:t>
            </a:r>
            <a:r>
              <a:rPr lang="en-US" i="1" dirty="0"/>
              <a:t>“The Lord is faithful, and he will strengthen you and protect you from the evil one.” </a:t>
            </a:r>
            <a:r>
              <a:rPr lang="en-US" sz="1400" dirty="0"/>
              <a:t>2 </a:t>
            </a:r>
          </a:p>
          <a:p>
            <a:pPr marL="0" indent="0" algn="r">
              <a:lnSpc>
                <a:spcPct val="90000"/>
              </a:lnSpc>
              <a:buClr>
                <a:schemeClr val="tx1"/>
              </a:buClr>
              <a:buNone/>
            </a:pPr>
            <a:r>
              <a:rPr lang="en-US" sz="2000" dirty="0"/>
              <a:t>Thess. 3:3 (NIV)</a:t>
            </a:r>
          </a:p>
        </p:txBody>
      </p:sp>
      <p:sp>
        <p:nvSpPr>
          <p:cNvPr id="7" name="Content Placeholder 2">
            <a:extLst>
              <a:ext uri="{FF2B5EF4-FFF2-40B4-BE49-F238E27FC236}">
                <a16:creationId xmlns:a16="http://schemas.microsoft.com/office/drawing/2014/main" id="{8075C1DD-A7D5-4200-BDD1-60A63634465E}"/>
              </a:ext>
            </a:extLst>
          </p:cNvPr>
          <p:cNvSpPr txBox="1">
            <a:spLocks/>
          </p:cNvSpPr>
          <p:nvPr/>
        </p:nvSpPr>
        <p:spPr bwMode="auto">
          <a:xfrm>
            <a:off x="5181601" y="1582338"/>
            <a:ext cx="3977326" cy="177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3600" dirty="0"/>
              <a:t>2 Thessalonians 2:13-3:16</a:t>
            </a:r>
            <a:endParaRPr lang="en-US" sz="3600" kern="0" dirty="0"/>
          </a:p>
        </p:txBody>
      </p:sp>
    </p:spTree>
    <p:extLst>
      <p:ext uri="{BB962C8B-B14F-4D97-AF65-F5344CB8AC3E}">
        <p14:creationId xmlns:p14="http://schemas.microsoft.com/office/powerpoint/2010/main" val="1691517000"/>
      </p:ext>
    </p:extLst>
  </p:cSld>
  <p:clrMapOvr>
    <a:masterClrMapping/>
  </p:clrMapOvr>
  <p:transition advTm="342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447800"/>
            <a:ext cx="5334000" cy="1437086"/>
          </a:xfrm>
          <a:noFill/>
          <a:effectLst>
            <a:softEdge rad="127000"/>
          </a:effectLst>
        </p:spPr>
        <p:txBody>
          <a:bodyPr lIns="91440" tIns="91440" rIns="0" bIns="0"/>
          <a:lstStyle/>
          <a:p>
            <a:pPr marL="0" indent="0">
              <a:buNone/>
            </a:pPr>
            <a:r>
              <a:rPr lang="en-US" i="1" dirty="0"/>
              <a:t>“But if any man love God, the same is known of him.”</a:t>
            </a:r>
            <a:r>
              <a:rPr lang="en-US" dirty="0"/>
              <a:t> </a:t>
            </a:r>
            <a:r>
              <a:rPr lang="en-US" sz="1800" dirty="0"/>
              <a:t>1 Cor. 8:3</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76200" y="2667000"/>
            <a:ext cx="8991600" cy="4191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dirty="0"/>
              <a:t>God, in His infinite wisdom, knows our hearts and shapes our path </a:t>
            </a:r>
            <a:r>
              <a:rPr lang="en-US" u="sng" dirty="0"/>
              <a:t>according to His foreknowledge of our future choices</a:t>
            </a:r>
            <a:r>
              <a:rPr lang="en-US" dirty="0"/>
              <a:t> and our </a:t>
            </a:r>
            <a:r>
              <a:rPr lang="en-US" dirty="0" err="1"/>
              <a:t>yieldedness</a:t>
            </a:r>
            <a:r>
              <a:rPr lang="en-US" dirty="0"/>
              <a:t> to Him.</a:t>
            </a:r>
          </a:p>
          <a:p>
            <a:pPr marL="0" indent="0">
              <a:buClr>
                <a:schemeClr val="tx1"/>
              </a:buClr>
              <a:buNone/>
            </a:pPr>
            <a:r>
              <a:rPr lang="en-US" sz="1000" dirty="0"/>
              <a:t> </a:t>
            </a:r>
          </a:p>
          <a:p>
            <a:pPr>
              <a:lnSpc>
                <a:spcPts val="3200"/>
              </a:lnSpc>
              <a:spcBef>
                <a:spcPts val="0"/>
              </a:spcBef>
              <a:buClr>
                <a:schemeClr val="tx1"/>
              </a:buClr>
            </a:pPr>
            <a:r>
              <a:rPr lang="en-US" i="1" dirty="0"/>
              <a:t>“Because whom He did foreknow, He also did </a:t>
            </a:r>
          </a:p>
          <a:p>
            <a:pPr marL="0" indent="0">
              <a:lnSpc>
                <a:spcPts val="3200"/>
              </a:lnSpc>
              <a:spcBef>
                <a:spcPts val="0"/>
              </a:spcBef>
              <a:buClr>
                <a:schemeClr val="tx1"/>
              </a:buClr>
              <a:buNone/>
            </a:pPr>
            <a:r>
              <a:rPr lang="en-US" i="1" dirty="0"/>
              <a:t>     fore-appoint, [to be] conformed to the image of     </a:t>
            </a:r>
          </a:p>
          <a:p>
            <a:pPr marL="0" indent="0">
              <a:lnSpc>
                <a:spcPts val="3200"/>
              </a:lnSpc>
              <a:spcBef>
                <a:spcPts val="0"/>
              </a:spcBef>
              <a:buClr>
                <a:schemeClr val="tx1"/>
              </a:buClr>
              <a:buNone/>
            </a:pPr>
            <a:r>
              <a:rPr lang="en-US" i="1" dirty="0"/>
              <a:t>     His Son…” </a:t>
            </a:r>
            <a:r>
              <a:rPr lang="en-US" sz="1800" dirty="0"/>
              <a:t>Rom. 8:29 (YLT)</a:t>
            </a:r>
          </a:p>
          <a:p>
            <a:pPr>
              <a:buClr>
                <a:schemeClr val="tx1"/>
              </a:buClr>
            </a:pPr>
            <a:r>
              <a:rPr lang="en-US" dirty="0"/>
              <a:t>God knows us better than anyone and He uses everything He knows about us to lovingly transform us into the image of His Son.</a:t>
            </a:r>
          </a:p>
          <a:p>
            <a:endParaRPr lang="en-US" sz="3200" kern="0" dirty="0"/>
          </a:p>
        </p:txBody>
      </p:sp>
    </p:spTree>
    <p:custDataLst>
      <p:tags r:id="rId1"/>
    </p:custDataLst>
    <p:extLst>
      <p:ext uri="{BB962C8B-B14F-4D97-AF65-F5344CB8AC3E}">
        <p14:creationId xmlns:p14="http://schemas.microsoft.com/office/powerpoint/2010/main" val="1954981406"/>
      </p:ext>
    </p:extLst>
  </p:cSld>
  <p:clrMapOvr>
    <a:masterClrMapping/>
  </p:clrMapOvr>
  <p:transition advTm="259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19200"/>
            <a:ext cx="5334000" cy="1447800"/>
          </a:xfrm>
          <a:noFill/>
          <a:effectLst>
            <a:softEdge rad="127000"/>
          </a:effectLst>
        </p:spPr>
        <p:txBody>
          <a:bodyPr lIns="91440" tIns="91440" rIns="0" bIns="0"/>
          <a:lstStyle/>
          <a:p>
            <a:pPr marL="0" indent="0">
              <a:buNone/>
            </a:pPr>
            <a:r>
              <a:rPr lang="en-US" u="sng" dirty="0"/>
              <a:t>Secondly</a:t>
            </a:r>
            <a:r>
              <a:rPr lang="en-US" dirty="0"/>
              <a:t>: Not only did God choose us, the Holy Spirit does all the work in us.</a:t>
            </a:r>
          </a:p>
          <a:p>
            <a:pPr marL="0" indent="0">
              <a:buNone/>
            </a:pP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2667000"/>
            <a:ext cx="9067800" cy="4191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sz="2700" i="1" dirty="0"/>
              <a:t>“…You were saved because the Spirit made you holy…” </a:t>
            </a:r>
            <a:r>
              <a:rPr lang="en-US" sz="1800" dirty="0"/>
              <a:t>2 Thess. 2:13 (WE)</a:t>
            </a:r>
          </a:p>
          <a:p>
            <a:pPr>
              <a:buClr>
                <a:schemeClr val="tx1"/>
              </a:buClr>
            </a:pPr>
            <a:r>
              <a:rPr lang="en-US" sz="2700" u="sng" dirty="0"/>
              <a:t>Thirdly</a:t>
            </a:r>
            <a:r>
              <a:rPr lang="en-US" sz="2700" dirty="0"/>
              <a:t>: We choose to place our faith in His Word, but God helped us to do even that.</a:t>
            </a:r>
          </a:p>
          <a:p>
            <a:pPr>
              <a:buClr>
                <a:schemeClr val="tx1"/>
              </a:buClr>
            </a:pPr>
            <a:r>
              <a:rPr lang="en-US" sz="2700" i="1" dirty="0"/>
              <a:t>“…through the sanctifying work of the Spirit </a:t>
            </a:r>
            <a:r>
              <a:rPr lang="en-US" sz="2700" i="1" u="sng" dirty="0"/>
              <a:t>and through belief in the truth</a:t>
            </a:r>
            <a:r>
              <a:rPr lang="en-US" sz="2700" i="1" dirty="0"/>
              <a:t>…”</a:t>
            </a:r>
            <a:r>
              <a:rPr lang="en-US" sz="2700" dirty="0"/>
              <a:t> </a:t>
            </a:r>
            <a:r>
              <a:rPr lang="en-US" sz="1800" dirty="0"/>
              <a:t>2 Thess. 2:14 (NIV)</a:t>
            </a:r>
            <a:endParaRPr lang="en-US" sz="2700" dirty="0"/>
          </a:p>
          <a:p>
            <a:pPr>
              <a:buClr>
                <a:schemeClr val="tx1"/>
              </a:buClr>
            </a:pPr>
            <a:r>
              <a:rPr lang="en-US" sz="2700" i="1" dirty="0"/>
              <a:t>“For by grace are ye saved through faith; and that not of yourselves: it is the gift of God.” </a:t>
            </a:r>
            <a:r>
              <a:rPr lang="en-US" sz="1800" dirty="0"/>
              <a:t>Eph. 2:8 (KJV)</a:t>
            </a:r>
          </a:p>
          <a:p>
            <a:endParaRPr lang="en-US" dirty="0"/>
          </a:p>
        </p:txBody>
      </p:sp>
    </p:spTree>
    <p:custDataLst>
      <p:tags r:id="rId1"/>
    </p:custDataLst>
    <p:extLst>
      <p:ext uri="{BB962C8B-B14F-4D97-AF65-F5344CB8AC3E}">
        <p14:creationId xmlns:p14="http://schemas.microsoft.com/office/powerpoint/2010/main" val="2743373564"/>
      </p:ext>
    </p:extLst>
  </p:cSld>
  <p:clrMapOvr>
    <a:masterClrMapping/>
  </p:clrMapOvr>
  <p:transition advTm="223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19200"/>
            <a:ext cx="5334000" cy="1828800"/>
          </a:xfrm>
          <a:noFill/>
          <a:effectLst>
            <a:softEdge rad="127000"/>
          </a:effectLst>
        </p:spPr>
        <p:txBody>
          <a:bodyPr lIns="91440" tIns="91440" rIns="0" bIns="0"/>
          <a:lstStyle/>
          <a:p>
            <a:pPr marL="0" indent="0">
              <a:buNone/>
            </a:pPr>
            <a:r>
              <a:rPr lang="en-US" dirty="0"/>
              <a:t>Fourthly: God started the process by sending a witness (Paul) so that they could hear the Gospel &amp; believe.</a:t>
            </a:r>
          </a:p>
          <a:p>
            <a:pPr marL="0" indent="0">
              <a:buNone/>
            </a:pP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124200"/>
            <a:ext cx="9067800" cy="37338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fontAlgn="t">
              <a:buClr>
                <a:schemeClr val="tx1"/>
              </a:buClr>
            </a:pPr>
            <a:r>
              <a:rPr lang="en-US" i="1" dirty="0"/>
              <a:t>“God used the </a:t>
            </a:r>
            <a:r>
              <a:rPr lang="en-US" i="1" u="sng" dirty="0"/>
              <a:t>Good News that we preached </a:t>
            </a:r>
            <a:r>
              <a:rPr lang="en-US" i="1" dirty="0"/>
              <a:t>to call you to be saved. He called you so that you can share in the glory of our Lord Jesus Christ.”</a:t>
            </a:r>
            <a:r>
              <a:rPr lang="en-US" dirty="0"/>
              <a:t> </a:t>
            </a:r>
          </a:p>
          <a:p>
            <a:pPr marL="0" indent="0" algn="r" fontAlgn="t">
              <a:buClr>
                <a:schemeClr val="tx1"/>
              </a:buClr>
              <a:buNone/>
            </a:pPr>
            <a:r>
              <a:rPr lang="en-US" sz="1800" dirty="0"/>
              <a:t>2 Thess. 2:14 (ICB)</a:t>
            </a:r>
          </a:p>
          <a:p>
            <a:pPr fontAlgn="t">
              <a:buClr>
                <a:schemeClr val="tx1"/>
              </a:buClr>
            </a:pPr>
            <a:r>
              <a:rPr lang="en-US" i="1" dirty="0"/>
              <a:t>“How then shall they call on him in whom they have not believed? and how shall they believe in him of whom they have not heard? and how shall they hear without a preacher?”</a:t>
            </a:r>
            <a:r>
              <a:rPr lang="en-US" dirty="0"/>
              <a:t> </a:t>
            </a:r>
            <a:r>
              <a:rPr lang="en-US" sz="1800" dirty="0"/>
              <a:t>Rom. 10:14 (KJV)</a:t>
            </a:r>
          </a:p>
          <a:p>
            <a:endParaRPr lang="en-US" dirty="0"/>
          </a:p>
        </p:txBody>
      </p:sp>
    </p:spTree>
    <p:custDataLst>
      <p:tags r:id="rId1"/>
    </p:custDataLst>
    <p:extLst>
      <p:ext uri="{BB962C8B-B14F-4D97-AF65-F5344CB8AC3E}">
        <p14:creationId xmlns:p14="http://schemas.microsoft.com/office/powerpoint/2010/main" val="1931810973"/>
      </p:ext>
    </p:extLst>
  </p:cSld>
  <p:clrMapOvr>
    <a:masterClrMapping/>
  </p:clrMapOvr>
  <p:transition advTm="202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1" y="1371600"/>
            <a:ext cx="9067801" cy="2133600"/>
          </a:xfrm>
          <a:noFill/>
          <a:effectLst>
            <a:softEdge rad="127000"/>
          </a:effectLst>
        </p:spPr>
        <p:txBody>
          <a:bodyPr lIns="91440" tIns="91440" rIns="0" bIns="0"/>
          <a:lstStyle/>
          <a:p>
            <a:pPr marL="0" indent="0">
              <a:lnSpc>
                <a:spcPts val="3300"/>
              </a:lnSpc>
              <a:spcBef>
                <a:spcPts val="0"/>
              </a:spcBef>
              <a:buNone/>
            </a:pPr>
            <a:r>
              <a:rPr lang="en-US" i="1" dirty="0"/>
              <a:t>                                     “God is the one who began  </a:t>
            </a:r>
          </a:p>
          <a:p>
            <a:pPr marL="0" indent="0">
              <a:lnSpc>
                <a:spcPts val="3300"/>
              </a:lnSpc>
              <a:spcBef>
                <a:spcPts val="0"/>
              </a:spcBef>
              <a:buNone/>
            </a:pPr>
            <a:r>
              <a:rPr lang="en-US" i="1" dirty="0"/>
              <a:t>                                   this good work in you, and I am              </a:t>
            </a:r>
          </a:p>
          <a:p>
            <a:pPr marL="0" indent="0" algn="r">
              <a:lnSpc>
                <a:spcPts val="3300"/>
              </a:lnSpc>
              <a:spcBef>
                <a:spcPts val="0"/>
              </a:spcBef>
              <a:spcAft>
                <a:spcPts val="1800"/>
              </a:spcAft>
              <a:buNone/>
            </a:pPr>
            <a:r>
              <a:rPr lang="en-US" i="1" dirty="0"/>
              <a:t>                             certain that he won't stop before it is complete on the day that Christ Jesus returns.”</a:t>
            </a:r>
            <a:r>
              <a:rPr lang="en-US" dirty="0"/>
              <a:t> </a:t>
            </a:r>
            <a:r>
              <a:rPr lang="en-US" sz="1800" dirty="0"/>
              <a:t>Phil. 1:6 (CEV)</a:t>
            </a:r>
          </a:p>
          <a:p>
            <a:pPr marL="0" indent="0">
              <a:buNone/>
            </a:pP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429000"/>
            <a:ext cx="9067800" cy="3429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nSpc>
                <a:spcPts val="3100"/>
              </a:lnSpc>
              <a:spcBef>
                <a:spcPts val="0"/>
              </a:spcBef>
              <a:spcAft>
                <a:spcPts val="1200"/>
              </a:spcAft>
              <a:buClr>
                <a:schemeClr val="tx1">
                  <a:lumMod val="95000"/>
                </a:schemeClr>
              </a:buClr>
            </a:pPr>
            <a:r>
              <a:rPr lang="en-US" dirty="0"/>
              <a:t>God is not taking us from good-</a:t>
            </a:r>
            <a:r>
              <a:rPr lang="en-US" dirty="0" err="1"/>
              <a:t>ish</a:t>
            </a:r>
            <a:r>
              <a:rPr lang="en-US" dirty="0"/>
              <a:t> humans to super good humans. He is fixing broken, sin infested humans and making us holy and usable for His work and His glory.</a:t>
            </a:r>
          </a:p>
          <a:p>
            <a:pPr marL="0" indent="0">
              <a:lnSpc>
                <a:spcPts val="3100"/>
              </a:lnSpc>
              <a:spcBef>
                <a:spcPts val="0"/>
              </a:spcBef>
              <a:buClr>
                <a:schemeClr val="tx1">
                  <a:lumMod val="95000"/>
                </a:schemeClr>
              </a:buClr>
            </a:pPr>
            <a:r>
              <a:rPr lang="en-US" i="1" dirty="0"/>
              <a:t>“And he is able to keep you from slipping and falling away, and to bring you, sinless and perfect, into his glorious presence with mighty shouts of everlasting joy.” </a:t>
            </a:r>
            <a:r>
              <a:rPr lang="en-US" sz="1800" i="1" dirty="0"/>
              <a:t>Jude 1:24 (TLB)</a:t>
            </a:r>
            <a:endParaRPr lang="en-US" sz="1800" dirty="0"/>
          </a:p>
          <a:p>
            <a:endParaRPr lang="en-US" dirty="0"/>
          </a:p>
        </p:txBody>
      </p:sp>
    </p:spTree>
    <p:custDataLst>
      <p:tags r:id="rId1"/>
    </p:custDataLst>
    <p:extLst>
      <p:ext uri="{BB962C8B-B14F-4D97-AF65-F5344CB8AC3E}">
        <p14:creationId xmlns:p14="http://schemas.microsoft.com/office/powerpoint/2010/main" val="2893468640"/>
      </p:ext>
    </p:extLst>
  </p:cSld>
  <p:clrMapOvr>
    <a:masterClrMapping/>
  </p:clrMapOvr>
  <p:transition advTm="221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657600" y="1371600"/>
            <a:ext cx="5410200" cy="1828800"/>
          </a:xfrm>
          <a:noFill/>
          <a:effectLst>
            <a:softEdge rad="127000"/>
          </a:effectLst>
        </p:spPr>
        <p:txBody>
          <a:bodyPr lIns="91440" tIns="91440" rIns="0" bIns="0"/>
          <a:lstStyle/>
          <a:p>
            <a:pPr marL="0" indent="0">
              <a:buNone/>
            </a:pPr>
            <a:r>
              <a:rPr lang="en-US" dirty="0"/>
              <a:t>Now we have a THEREFORE verse. This is where God is saying, “I said all of that just to say this…”</a:t>
            </a:r>
          </a:p>
          <a:p>
            <a:pPr marL="0" indent="0">
              <a:buNone/>
            </a:pP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429000"/>
            <a:ext cx="9067800" cy="3429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fontAlgn="t">
              <a:buClr>
                <a:schemeClr val="tx1"/>
              </a:buClr>
            </a:pPr>
            <a:r>
              <a:rPr lang="en-US" i="1" dirty="0"/>
              <a:t>“Therefore, brothers, stand fast and keep the instructions which you have been taught, either by word or by our letter.”</a:t>
            </a:r>
            <a:r>
              <a:rPr lang="en-US" dirty="0"/>
              <a:t> </a:t>
            </a:r>
            <a:r>
              <a:rPr lang="en-US" sz="1800" dirty="0"/>
              <a:t>2 Thess. 2:15 (RGT)</a:t>
            </a:r>
          </a:p>
          <a:p>
            <a:pPr>
              <a:buClr>
                <a:schemeClr val="tx1"/>
              </a:buClr>
            </a:pPr>
            <a:r>
              <a:rPr lang="en-US" dirty="0"/>
              <a:t>Therefore, since:</a:t>
            </a:r>
          </a:p>
          <a:p>
            <a:pPr lvl="1">
              <a:buClr>
                <a:schemeClr val="tx1"/>
              </a:buClr>
            </a:pPr>
            <a:r>
              <a:rPr lang="en-US" sz="2800" b="1" dirty="0"/>
              <a:t>God chose you before creation</a:t>
            </a:r>
          </a:p>
          <a:p>
            <a:pPr lvl="1">
              <a:buClr>
                <a:schemeClr val="tx1"/>
              </a:buClr>
            </a:pPr>
            <a:r>
              <a:rPr lang="en-US" sz="2800" b="1" dirty="0"/>
              <a:t>God sent you a witness to preach the Gospel to you…</a:t>
            </a:r>
          </a:p>
          <a:p>
            <a:pPr lvl="1"/>
            <a:endParaRPr lang="en-US" dirty="0"/>
          </a:p>
        </p:txBody>
      </p:sp>
    </p:spTree>
    <p:custDataLst>
      <p:tags r:id="rId1"/>
    </p:custDataLst>
    <p:extLst>
      <p:ext uri="{BB962C8B-B14F-4D97-AF65-F5344CB8AC3E}">
        <p14:creationId xmlns:p14="http://schemas.microsoft.com/office/powerpoint/2010/main" val="3133836841"/>
      </p:ext>
    </p:extLst>
  </p:cSld>
  <p:clrMapOvr>
    <a:masterClrMapping/>
  </p:clrMapOvr>
  <p:transition advTm="153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2590800" y="1371600"/>
            <a:ext cx="6477000" cy="1981200"/>
          </a:xfrm>
          <a:noFill/>
          <a:effectLst>
            <a:softEdge rad="127000"/>
          </a:effectLst>
        </p:spPr>
        <p:txBody>
          <a:bodyPr lIns="91440" tIns="91440" rIns="0" bIns="0"/>
          <a:lstStyle/>
          <a:p>
            <a:pPr marL="0" indent="0">
              <a:buNone/>
            </a:pPr>
            <a:r>
              <a:rPr lang="en-US" dirty="0"/>
              <a:t>          …and since:</a:t>
            </a:r>
          </a:p>
          <a:p>
            <a:pPr marL="0" indent="0">
              <a:buClr>
                <a:schemeClr val="tx1"/>
              </a:buClr>
              <a:buNone/>
            </a:pPr>
            <a:r>
              <a:rPr lang="en-US" dirty="0"/>
              <a:t>       God gave you the faith to believe</a:t>
            </a:r>
          </a:p>
          <a:p>
            <a:pPr marL="0" indent="0">
              <a:buClr>
                <a:schemeClr val="tx1"/>
              </a:buClr>
              <a:buNone/>
            </a:pPr>
            <a:r>
              <a:rPr lang="en-US" dirty="0"/>
              <a:t>     &amp; God saved, cleansed and   strengthened you by His Spirit… </a:t>
            </a:r>
          </a:p>
          <a:p>
            <a:pPr marL="0" indent="0">
              <a:buNone/>
            </a:pP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429000"/>
            <a:ext cx="9067800" cy="3429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fontAlgn="t">
              <a:buClr>
                <a:schemeClr val="tx1"/>
              </a:buClr>
            </a:pPr>
            <a:r>
              <a:rPr lang="en-US" dirty="0"/>
              <a:t>Considering all that, despite the persecution and lies, YOU HANG IN THERE… hold fast to your faith and to God’s Word!!</a:t>
            </a:r>
          </a:p>
          <a:p>
            <a:pPr>
              <a:buClr>
                <a:schemeClr val="tx1"/>
              </a:buClr>
            </a:pPr>
            <a:r>
              <a:rPr lang="en-US" dirty="0"/>
              <a:t>Now Paul, knowing they needed both encouragement and hope for their future (without his being there to help them), prays for them….</a:t>
            </a:r>
          </a:p>
        </p:txBody>
      </p:sp>
    </p:spTree>
    <p:custDataLst>
      <p:tags r:id="rId1"/>
    </p:custDataLst>
    <p:extLst>
      <p:ext uri="{BB962C8B-B14F-4D97-AF65-F5344CB8AC3E}">
        <p14:creationId xmlns:p14="http://schemas.microsoft.com/office/powerpoint/2010/main" val="1714040560"/>
      </p:ext>
    </p:extLst>
  </p:cSld>
  <p:clrMapOvr>
    <a:masterClrMapping/>
  </p:clrMapOvr>
  <p:transition advTm="161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2057400" y="1371600"/>
            <a:ext cx="7010400" cy="1513286"/>
          </a:xfrm>
          <a:noFill/>
          <a:effectLst>
            <a:softEdge rad="127000"/>
          </a:effectLst>
        </p:spPr>
        <p:txBody>
          <a:bodyPr lIns="91440" tIns="91440" rIns="0" bIns="0"/>
          <a:lstStyle/>
          <a:p>
            <a:pPr marL="0" indent="0">
              <a:buNone/>
            </a:pPr>
            <a:r>
              <a:rPr lang="en-US" i="1" dirty="0"/>
              <a:t>    “          “May our Lord Jesus Christ    </a:t>
            </a:r>
          </a:p>
          <a:p>
            <a:pPr marL="0" indent="0">
              <a:buNone/>
            </a:pPr>
            <a:r>
              <a:rPr lang="en-US" i="1" dirty="0"/>
              <a:t>             himself and God our Father, who   </a:t>
            </a:r>
          </a:p>
          <a:p>
            <a:pPr marL="0" indent="0">
              <a:buNone/>
            </a:pPr>
            <a:r>
              <a:rPr lang="en-US" i="1" dirty="0"/>
              <a:t>       loved us and by his grace gave us</a:t>
            </a:r>
            <a:endParaRPr lang="en-US" sz="320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2808686"/>
            <a:ext cx="9067800" cy="4049314"/>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i="1" dirty="0"/>
              <a:t>eternal encouragement and </a:t>
            </a:r>
            <a:r>
              <a:rPr lang="en-US" dirty="0"/>
              <a:t>good hope, </a:t>
            </a:r>
            <a:r>
              <a:rPr lang="en-US" i="1" dirty="0"/>
              <a:t>encourage your hearts and  strengthen you in every good deed and word.” </a:t>
            </a:r>
            <a:r>
              <a:rPr lang="en-US" sz="1800" dirty="0"/>
              <a:t>2 Thess. 2:16, 17 (NIV)</a:t>
            </a:r>
          </a:p>
          <a:p>
            <a:pPr marL="0" indent="0">
              <a:buNone/>
            </a:pPr>
            <a:endParaRPr lang="en-US" sz="800" dirty="0"/>
          </a:p>
          <a:p>
            <a:pPr marL="0" indent="0">
              <a:buNone/>
            </a:pPr>
            <a:r>
              <a:rPr lang="en-US" dirty="0"/>
              <a:t>Now, Paul takes a little turn</a:t>
            </a:r>
            <a:r>
              <a:rPr lang="en-US"/>
              <a:t>…  He asks </a:t>
            </a:r>
            <a:r>
              <a:rPr lang="en-US" dirty="0"/>
              <a:t>them to pray for His ministry of evangelism…</a:t>
            </a:r>
          </a:p>
          <a:p>
            <a:pPr marL="0" indent="0">
              <a:buNone/>
            </a:pPr>
            <a:r>
              <a:rPr lang="en-US" u="sng" dirty="0"/>
              <a:t>We</a:t>
            </a:r>
            <a:r>
              <a:rPr lang="en-US" dirty="0"/>
              <a:t> must also remember to pray to the “Lord of the Harvest” for those doing evangelistic ministry today.</a:t>
            </a:r>
          </a:p>
        </p:txBody>
      </p:sp>
    </p:spTree>
    <p:custDataLst>
      <p:tags r:id="rId1"/>
    </p:custDataLst>
    <p:extLst>
      <p:ext uri="{BB962C8B-B14F-4D97-AF65-F5344CB8AC3E}">
        <p14:creationId xmlns:p14="http://schemas.microsoft.com/office/powerpoint/2010/main" val="1068904790"/>
      </p:ext>
    </p:extLst>
  </p:cSld>
  <p:clrMapOvr>
    <a:masterClrMapping/>
  </p:clrMapOvr>
  <p:transition advTm="197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1" y="1371600"/>
            <a:ext cx="9067801" cy="3048000"/>
          </a:xfrm>
          <a:noFill/>
          <a:effectLst>
            <a:softEdge rad="127000"/>
          </a:effectLst>
        </p:spPr>
        <p:txBody>
          <a:bodyPr lIns="91440" tIns="91440" rIns="0" bIns="0"/>
          <a:lstStyle/>
          <a:p>
            <a:pPr marL="0" indent="0">
              <a:spcBef>
                <a:spcPts val="0"/>
              </a:spcBef>
              <a:buNone/>
            </a:pPr>
            <a:r>
              <a:rPr lang="en-US" i="1" dirty="0"/>
              <a:t>                                     “Now I want to talk about some </a:t>
            </a:r>
          </a:p>
          <a:p>
            <a:pPr marL="0" indent="0">
              <a:spcBef>
                <a:spcPts val="0"/>
              </a:spcBef>
              <a:buNone/>
            </a:pPr>
            <a:r>
              <a:rPr lang="en-US" i="1" dirty="0"/>
              <a:t>                                  other matters. Brothers and  </a:t>
            </a:r>
          </a:p>
          <a:p>
            <a:pPr marL="0" indent="0">
              <a:spcBef>
                <a:spcPts val="0"/>
              </a:spcBef>
              <a:buNone/>
            </a:pPr>
            <a:r>
              <a:rPr lang="en-US" i="1" dirty="0"/>
              <a:t>                              sisters, pray for us. Pray that the </a:t>
            </a:r>
          </a:p>
          <a:p>
            <a:pPr marL="0" indent="0">
              <a:spcBef>
                <a:spcPts val="0"/>
              </a:spcBef>
              <a:buNone/>
            </a:pPr>
            <a:r>
              <a:rPr lang="en-US" i="1" dirty="0"/>
              <a:t>Lord’s message will spread quickly. Pray that others will honor it just as you did. And pray that we will be saved from sinful and evil people. Not everyone is a believer.”</a:t>
            </a:r>
            <a:r>
              <a:rPr lang="en-US" dirty="0"/>
              <a:t> </a:t>
            </a:r>
            <a:r>
              <a:rPr lang="en-US" sz="1800" dirty="0"/>
              <a:t>2 Thess. 3:1,2 (NIRV)</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4648200"/>
            <a:ext cx="9144000" cy="22098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dirty="0"/>
              <a:t>“Now, enough about me… </a:t>
            </a:r>
          </a:p>
          <a:p>
            <a:pPr marL="0" indent="0">
              <a:buClr>
                <a:schemeClr val="tx1"/>
              </a:buClr>
              <a:buNone/>
            </a:pPr>
            <a:r>
              <a:rPr lang="en-US" dirty="0"/>
              <a:t>back to you my precious young converts…”</a:t>
            </a:r>
          </a:p>
          <a:p>
            <a:pPr>
              <a:buClr>
                <a:schemeClr val="tx1"/>
              </a:buClr>
            </a:pPr>
            <a:endParaRPr lang="en-US" sz="800" dirty="0"/>
          </a:p>
          <a:p>
            <a:pPr marL="0" indent="0">
              <a:buNone/>
            </a:pPr>
            <a:r>
              <a:rPr lang="en-US" dirty="0"/>
              <a:t>He prays for them again… </a:t>
            </a:r>
          </a:p>
        </p:txBody>
      </p:sp>
    </p:spTree>
    <p:custDataLst>
      <p:tags r:id="rId1"/>
    </p:custDataLst>
    <p:extLst>
      <p:ext uri="{BB962C8B-B14F-4D97-AF65-F5344CB8AC3E}">
        <p14:creationId xmlns:p14="http://schemas.microsoft.com/office/powerpoint/2010/main" val="137279506"/>
      </p:ext>
    </p:extLst>
  </p:cSld>
  <p:clrMapOvr>
    <a:masterClrMapping/>
  </p:clrMapOvr>
  <p:transition advTm="2112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657600" y="1371600"/>
            <a:ext cx="5334000" cy="1752600"/>
          </a:xfrm>
          <a:noFill/>
          <a:effectLst>
            <a:softEdge rad="127000"/>
          </a:effectLst>
        </p:spPr>
        <p:txBody>
          <a:bodyPr lIns="91440" tIns="91440" rIns="0" bIns="0"/>
          <a:lstStyle/>
          <a:p>
            <a:pPr marL="0" indent="0">
              <a:buNone/>
            </a:pPr>
            <a:r>
              <a:rPr lang="en-US" i="1" dirty="0"/>
              <a:t>“And the Lord guide your hearts to the love of God, and the waiting for of Christ</a:t>
            </a:r>
            <a:r>
              <a:rPr lang="en-US" dirty="0"/>
              <a:t>.” </a:t>
            </a:r>
          </a:p>
          <a:p>
            <a:pPr marL="0" indent="0" algn="r">
              <a:buNone/>
            </a:pPr>
            <a:r>
              <a:rPr lang="en-US" sz="1800" dirty="0"/>
              <a:t>2 Thess. 3:5 (GNV)                                                                                                                                                                                                                                                                                                                                                  </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124200"/>
            <a:ext cx="9144000" cy="37338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endParaRPr lang="en-US" sz="800" dirty="0"/>
          </a:p>
          <a:p>
            <a:pPr>
              <a:buClr>
                <a:schemeClr val="tx1"/>
              </a:buClr>
            </a:pPr>
            <a:r>
              <a:rPr lang="en-US" dirty="0"/>
              <a:t>These were young Christians with hearts full of love and excitement for the return of Christ. These are often the strengths of young Christians. </a:t>
            </a:r>
          </a:p>
          <a:p>
            <a:pPr>
              <a:buClr>
                <a:schemeClr val="tx1"/>
              </a:buClr>
            </a:pPr>
            <a:r>
              <a:rPr lang="en-US" dirty="0"/>
              <a:t>But there were also weaknesses in the young Thessalonian church… weaknesses that could hinder their continued growth in Christ…</a:t>
            </a:r>
          </a:p>
          <a:p>
            <a:pPr>
              <a:buClr>
                <a:schemeClr val="tx1"/>
              </a:buClr>
            </a:pPr>
            <a:endParaRPr lang="en-US" dirty="0"/>
          </a:p>
        </p:txBody>
      </p:sp>
    </p:spTree>
    <p:custDataLst>
      <p:tags r:id="rId1"/>
    </p:custDataLst>
    <p:extLst>
      <p:ext uri="{BB962C8B-B14F-4D97-AF65-F5344CB8AC3E}">
        <p14:creationId xmlns:p14="http://schemas.microsoft.com/office/powerpoint/2010/main" val="3224404783"/>
      </p:ext>
    </p:extLst>
  </p:cSld>
  <p:clrMapOvr>
    <a:masterClrMapping/>
  </p:clrMapOvr>
  <p:transition advTm="199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0" y="1676400"/>
            <a:ext cx="9144000" cy="3657600"/>
          </a:xfrm>
          <a:noFill/>
          <a:effectLst>
            <a:softEdge rad="127000"/>
          </a:effectLst>
        </p:spPr>
        <p:txBody>
          <a:bodyPr lIns="91440" tIns="91440" rIns="0" bIns="0"/>
          <a:lstStyle/>
          <a:p>
            <a:pPr marL="0" indent="0">
              <a:lnSpc>
                <a:spcPts val="2800"/>
              </a:lnSpc>
              <a:spcBef>
                <a:spcPts val="0"/>
              </a:spcBef>
              <a:buNone/>
            </a:pPr>
            <a:r>
              <a:rPr lang="en-US" i="1" dirty="0"/>
              <a:t>                                     “While we were with you, we  </a:t>
            </a:r>
          </a:p>
          <a:p>
            <a:pPr marL="0" indent="0">
              <a:lnSpc>
                <a:spcPts val="2800"/>
              </a:lnSpc>
              <a:spcBef>
                <a:spcPts val="0"/>
              </a:spcBef>
              <a:buNone/>
            </a:pPr>
            <a:r>
              <a:rPr lang="en-US" i="1" dirty="0"/>
              <a:t>                                   gave you the order: “</a:t>
            </a:r>
            <a:r>
              <a:rPr lang="en-US" i="1" u="sng" dirty="0"/>
              <a:t>Whoever </a:t>
            </a:r>
          </a:p>
          <a:p>
            <a:pPr marL="0" indent="0">
              <a:lnSpc>
                <a:spcPts val="3200"/>
              </a:lnSpc>
              <a:spcBef>
                <a:spcPts val="0"/>
              </a:spcBef>
              <a:buNone/>
            </a:pPr>
            <a:r>
              <a:rPr lang="en-US" i="1" dirty="0"/>
              <a:t>                                </a:t>
            </a:r>
            <a:r>
              <a:rPr lang="en-US" i="1" u="sng" dirty="0"/>
              <a:t>doesn’t want to work shouldn’t be  </a:t>
            </a:r>
          </a:p>
          <a:p>
            <a:pPr marL="0" indent="0">
              <a:lnSpc>
                <a:spcPts val="3200"/>
              </a:lnSpc>
              <a:spcBef>
                <a:spcPts val="0"/>
              </a:spcBef>
              <a:buNone/>
            </a:pPr>
            <a:r>
              <a:rPr lang="en-US" i="1" u="sng" dirty="0"/>
              <a:t>allowed to eat</a:t>
            </a:r>
            <a:r>
              <a:rPr lang="en-US" i="1" dirty="0"/>
              <a:t>. We hear that some of you are not </a:t>
            </a:r>
          </a:p>
          <a:p>
            <a:pPr marL="0" indent="0">
              <a:lnSpc>
                <a:spcPts val="3200"/>
              </a:lnSpc>
              <a:spcBef>
                <a:spcPts val="0"/>
              </a:spcBef>
              <a:buNone/>
            </a:pPr>
            <a:r>
              <a:rPr lang="en-US" i="1" dirty="0"/>
              <a:t>living disciplined lives. You’re not working, so you go around interfering in other people’s lives. We order and encourage such people by the Lord Jesus Christ to pay attention to their own work so they can support themselves.”</a:t>
            </a:r>
            <a:r>
              <a:rPr lang="en-US" dirty="0"/>
              <a:t> </a:t>
            </a:r>
            <a:r>
              <a:rPr lang="en-US" sz="1800" dirty="0"/>
              <a:t>2 Thess. 3:10-12 (GW)</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5334000"/>
            <a:ext cx="8991600" cy="1524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dirty="0"/>
              <a:t>Remember: </a:t>
            </a:r>
            <a:r>
              <a:rPr lang="en-US" i="1" dirty="0"/>
              <a:t>“By the sweat of your brow you will eat your food until you return to the ground…” </a:t>
            </a:r>
          </a:p>
          <a:p>
            <a:pPr marL="0" indent="0" algn="r">
              <a:buClr>
                <a:schemeClr val="tx1"/>
              </a:buClr>
              <a:buNone/>
            </a:pPr>
            <a:r>
              <a:rPr lang="en-US" sz="1800" dirty="0"/>
              <a:t>Gen. 3:19 (NIV)</a:t>
            </a:r>
          </a:p>
        </p:txBody>
      </p:sp>
    </p:spTree>
    <p:custDataLst>
      <p:tags r:id="rId1"/>
    </p:custDataLst>
    <p:extLst>
      <p:ext uri="{BB962C8B-B14F-4D97-AF65-F5344CB8AC3E}">
        <p14:creationId xmlns:p14="http://schemas.microsoft.com/office/powerpoint/2010/main" val="3780378818"/>
      </p:ext>
    </p:extLst>
  </p:cSld>
  <p:clrMapOvr>
    <a:masterClrMapping/>
  </p:clrMapOvr>
  <p:transition advTm="2555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467945" cy="2438400"/>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95400"/>
            <a:ext cx="5410200" cy="1676400"/>
          </a:xfrm>
          <a:noFill/>
          <a:effectLst>
            <a:softEdge rad="127000"/>
          </a:effectLst>
        </p:spPr>
        <p:txBody>
          <a:bodyPr lIns="91440" tIns="91440" rIns="0" bIns="0"/>
          <a:lstStyle/>
          <a:p>
            <a:pPr marL="0" indent="0">
              <a:lnSpc>
                <a:spcPct val="90000"/>
              </a:lnSpc>
              <a:buClr>
                <a:schemeClr val="tx1"/>
              </a:buClr>
              <a:buNone/>
            </a:pPr>
            <a:r>
              <a:rPr lang="en-US" dirty="0"/>
              <a:t>Key Verse: </a:t>
            </a:r>
            <a:r>
              <a:rPr lang="en-US" i="1" dirty="0"/>
              <a:t>“The Lord is faithful, and he will strengthen you and protect you from the evil one.” </a:t>
            </a:r>
            <a:r>
              <a:rPr lang="en-US" sz="1400" dirty="0"/>
              <a:t>2 Thess. 3:3 (NIV)</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2971800"/>
            <a:ext cx="9144001" cy="38862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dirty="0"/>
              <a:t>Paul was concerned about these new believers.</a:t>
            </a:r>
          </a:p>
          <a:p>
            <a:pPr>
              <a:buClr>
                <a:schemeClr val="tx1"/>
              </a:buClr>
            </a:pPr>
            <a:r>
              <a:rPr lang="en-US" dirty="0"/>
              <a:t>As young Christians they were especially vulnerable to Satan’s attacks and schemes i.e., persecution and deception. </a:t>
            </a:r>
          </a:p>
          <a:p>
            <a:pPr>
              <a:buClr>
                <a:schemeClr val="tx1"/>
              </a:buClr>
            </a:pPr>
            <a:r>
              <a:rPr lang="en-US" dirty="0"/>
              <a:t>A little background will show us why he was so concerned. </a:t>
            </a:r>
            <a:r>
              <a:rPr lang="en-US" sz="2000" dirty="0"/>
              <a:t>(see: Acts 17:1-15) </a:t>
            </a:r>
          </a:p>
          <a:p>
            <a:pPr lvl="1">
              <a:buClr>
                <a:schemeClr val="tx1"/>
              </a:buClr>
            </a:pPr>
            <a:r>
              <a:rPr lang="en-US" b="1" dirty="0"/>
              <a:t>Paul was only in Thessalonica for three Saturdays (or two weeks) before an angry mob drove him out.</a:t>
            </a:r>
            <a:endParaRPr lang="en-US" sz="3000" kern="0" dirty="0"/>
          </a:p>
        </p:txBody>
      </p:sp>
    </p:spTree>
    <p:custDataLst>
      <p:tags r:id="rId1"/>
    </p:custDataLst>
    <p:extLst>
      <p:ext uri="{BB962C8B-B14F-4D97-AF65-F5344CB8AC3E}">
        <p14:creationId xmlns:p14="http://schemas.microsoft.com/office/powerpoint/2010/main" val="3007322496"/>
      </p:ext>
    </p:extLst>
  </p:cSld>
  <p:clrMapOvr>
    <a:masterClrMapping/>
  </p:clrMapOvr>
  <p:transition advTm="162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76200"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2438400" y="1219200"/>
            <a:ext cx="6644326" cy="2057400"/>
          </a:xfrm>
          <a:noFill/>
          <a:effectLst>
            <a:softEdge rad="127000"/>
          </a:effectLst>
        </p:spPr>
        <p:txBody>
          <a:bodyPr lIns="91440" tIns="91440" rIns="0" bIns="0"/>
          <a:lstStyle/>
          <a:p>
            <a:pPr marL="0" indent="0">
              <a:lnSpc>
                <a:spcPts val="3000"/>
              </a:lnSpc>
              <a:spcBef>
                <a:spcPts val="0"/>
              </a:spcBef>
              <a:buNone/>
            </a:pPr>
            <a:r>
              <a:rPr lang="en-US" dirty="0"/>
              <a:t>             Some Thessalonian believers  </a:t>
            </a:r>
          </a:p>
          <a:p>
            <a:pPr marL="0" indent="0">
              <a:lnSpc>
                <a:spcPts val="3000"/>
              </a:lnSpc>
              <a:spcBef>
                <a:spcPts val="0"/>
              </a:spcBef>
              <a:buNone/>
            </a:pPr>
            <a:r>
              <a:rPr lang="en-US" dirty="0"/>
              <a:t>          had become, lazy, complaining </a:t>
            </a:r>
          </a:p>
          <a:p>
            <a:pPr marL="0" indent="0">
              <a:lnSpc>
                <a:spcPts val="3000"/>
              </a:lnSpc>
              <a:spcBef>
                <a:spcPts val="0"/>
              </a:spcBef>
              <a:buNone/>
            </a:pPr>
            <a:r>
              <a:rPr lang="en-US" dirty="0"/>
              <a:t>        busy bodies who were all up in   </a:t>
            </a:r>
          </a:p>
          <a:p>
            <a:pPr marL="0" indent="0">
              <a:lnSpc>
                <a:spcPts val="3000"/>
              </a:lnSpc>
              <a:spcBef>
                <a:spcPts val="0"/>
              </a:spcBef>
              <a:buNone/>
            </a:pPr>
            <a:r>
              <a:rPr lang="en-US" dirty="0"/>
              <a:t>  everybody’s business. These were “believer babies” (not baby believers).</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8710" y="3200400"/>
            <a:ext cx="9091436" cy="48006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nSpc>
                <a:spcPts val="3000"/>
              </a:lnSpc>
              <a:spcBef>
                <a:spcPts val="0"/>
              </a:spcBef>
              <a:buNone/>
            </a:pPr>
            <a:r>
              <a:rPr lang="en-US" sz="2700" dirty="0"/>
              <a:t>Baby Christians, like any babies, need to be fed, carried, coddled &amp; cleansed (they make messes). Parents are happy to do it </a:t>
            </a:r>
            <a:r>
              <a:rPr lang="en-US" sz="2700" u="sng" dirty="0"/>
              <a:t>for a season</a:t>
            </a:r>
            <a:r>
              <a:rPr lang="en-US" sz="2700" dirty="0"/>
              <a:t>, but babies should be walking &amp; starting to feed themselves by one year old (or so). Carrying &amp; coddling should end. </a:t>
            </a:r>
          </a:p>
          <a:p>
            <a:pPr marL="0" indent="0">
              <a:lnSpc>
                <a:spcPts val="3000"/>
              </a:lnSpc>
              <a:spcBef>
                <a:spcPts val="0"/>
              </a:spcBef>
              <a:buNone/>
            </a:pPr>
            <a:r>
              <a:rPr lang="en-US" dirty="0"/>
              <a:t>An adult provides his/her own food and also feeds others, carries his/her own load and also that of others, cleans up his/her own and other’s messes – all with love and grace. </a:t>
            </a:r>
          </a:p>
          <a:p>
            <a:pPr marL="0" indent="0">
              <a:buNone/>
            </a:pPr>
            <a:endParaRPr lang="en-US" dirty="0"/>
          </a:p>
        </p:txBody>
      </p:sp>
    </p:spTree>
    <p:custDataLst>
      <p:tags r:id="rId1"/>
    </p:custDataLst>
    <p:extLst>
      <p:ext uri="{BB962C8B-B14F-4D97-AF65-F5344CB8AC3E}">
        <p14:creationId xmlns:p14="http://schemas.microsoft.com/office/powerpoint/2010/main" val="3462781254"/>
      </p:ext>
    </p:extLst>
  </p:cSld>
  <p:clrMapOvr>
    <a:masterClrMapping/>
  </p:clrMapOvr>
  <p:transition advTm="289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76200" y="-1524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200"/>
              </a:lnSpc>
              <a:spcBef>
                <a:spcPts val="0"/>
              </a:spcBef>
              <a:buNone/>
            </a:pPr>
            <a:r>
              <a:rPr lang="en-US" sz="4800" dirty="0"/>
              <a:t>Kept by His Power</a:t>
            </a:r>
          </a:p>
          <a:p>
            <a:pPr marL="0" indent="0" algn="ctr">
              <a:lnSpc>
                <a:spcPts val="3200"/>
              </a:lnSpc>
              <a:spcBef>
                <a:spcPts val="0"/>
              </a:spcBef>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0" y="990600"/>
            <a:ext cx="9158926" cy="2362200"/>
          </a:xfrm>
          <a:noFill/>
          <a:effectLst>
            <a:softEdge rad="127000"/>
          </a:effectLst>
        </p:spPr>
        <p:txBody>
          <a:bodyPr lIns="91440" tIns="91440" rIns="0" bIns="0"/>
          <a:lstStyle/>
          <a:p>
            <a:pPr marL="0" indent="0">
              <a:lnSpc>
                <a:spcPts val="3000"/>
              </a:lnSpc>
              <a:spcBef>
                <a:spcPts val="0"/>
              </a:spcBef>
              <a:buNone/>
            </a:pPr>
            <a:r>
              <a:rPr lang="en-US" i="1" dirty="0"/>
              <a:t>                                     “In the name of the Lord Jesus </a:t>
            </a:r>
          </a:p>
          <a:p>
            <a:pPr marL="0" indent="0">
              <a:lnSpc>
                <a:spcPts val="3000"/>
              </a:lnSpc>
              <a:spcBef>
                <a:spcPts val="0"/>
              </a:spcBef>
              <a:buNone/>
            </a:pPr>
            <a:r>
              <a:rPr lang="en-US" i="1" dirty="0"/>
              <a:t>                                   Christ, we command you, </a:t>
            </a:r>
          </a:p>
          <a:p>
            <a:pPr marL="0" indent="0">
              <a:lnSpc>
                <a:spcPts val="3000"/>
              </a:lnSpc>
              <a:spcBef>
                <a:spcPts val="0"/>
              </a:spcBef>
              <a:buNone/>
            </a:pPr>
            <a:r>
              <a:rPr lang="en-US" i="1" dirty="0"/>
              <a:t>                                 brothers and sisters, to keep  </a:t>
            </a:r>
          </a:p>
          <a:p>
            <a:pPr marL="0" indent="0">
              <a:lnSpc>
                <a:spcPts val="3000"/>
              </a:lnSpc>
              <a:spcBef>
                <a:spcPts val="0"/>
              </a:spcBef>
              <a:buNone/>
            </a:pPr>
            <a:r>
              <a:rPr lang="en-US" i="1" dirty="0"/>
              <a:t>                           away from every believer who is idle and disruptive and does not live according to the teaching you received from us.”</a:t>
            </a:r>
            <a:r>
              <a:rPr lang="en-US" dirty="0"/>
              <a:t> </a:t>
            </a:r>
            <a:r>
              <a:rPr lang="en-US" sz="1800" dirty="0"/>
              <a:t>2 Thess. 3:6 (NIV)</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8710" y="3352800"/>
            <a:ext cx="9091436" cy="35052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nSpc>
                <a:spcPts val="3200"/>
              </a:lnSpc>
              <a:spcBef>
                <a:spcPts val="0"/>
              </a:spcBef>
              <a:buNone/>
            </a:pPr>
            <a:r>
              <a:rPr lang="en-US" i="1" dirty="0"/>
              <a:t>“And if any man obey not our word by this epistle, note that man, and have no company with him, that he may be ashamed. Yet count him not as an enemy but admonish him as a brother.”</a:t>
            </a:r>
            <a:r>
              <a:rPr lang="en-US" dirty="0"/>
              <a:t> </a:t>
            </a:r>
            <a:r>
              <a:rPr lang="en-US" sz="1800" dirty="0"/>
              <a:t>2 Thess. 3:14,15 (KJV)</a:t>
            </a:r>
          </a:p>
          <a:p>
            <a:pPr marL="0" indent="0">
              <a:lnSpc>
                <a:spcPts val="3200"/>
              </a:lnSpc>
              <a:spcBef>
                <a:spcPts val="600"/>
              </a:spcBef>
              <a:buNone/>
            </a:pPr>
            <a:r>
              <a:rPr lang="en-US" dirty="0"/>
              <a:t>For their fellowship, Paul counsels them not hang out with believer babies, but rather, to seek out those who challenge their Christian walk and to imitate </a:t>
            </a:r>
            <a:r>
              <a:rPr lang="en-US" u="sng" dirty="0"/>
              <a:t>them</a:t>
            </a:r>
            <a:r>
              <a:rPr lang="en-US" dirty="0"/>
              <a:t>. </a:t>
            </a:r>
            <a:endParaRPr lang="en-US" sz="1800" dirty="0"/>
          </a:p>
        </p:txBody>
      </p:sp>
    </p:spTree>
    <p:custDataLst>
      <p:tags r:id="rId1"/>
    </p:custDataLst>
    <p:extLst>
      <p:ext uri="{BB962C8B-B14F-4D97-AF65-F5344CB8AC3E}">
        <p14:creationId xmlns:p14="http://schemas.microsoft.com/office/powerpoint/2010/main" val="259768078"/>
      </p:ext>
    </p:extLst>
  </p:cSld>
  <p:clrMapOvr>
    <a:masterClrMapping/>
  </p:clrMapOvr>
  <p:transition advTm="303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600200"/>
            <a:ext cx="5348926" cy="1828800"/>
          </a:xfrm>
          <a:noFill/>
          <a:effectLst>
            <a:softEdge rad="127000"/>
          </a:effectLst>
        </p:spPr>
        <p:txBody>
          <a:bodyPr lIns="91440" tIns="91440" rIns="0" bIns="0"/>
          <a:lstStyle/>
          <a:p>
            <a:pPr marL="0" indent="0">
              <a:buNone/>
            </a:pPr>
            <a:r>
              <a:rPr lang="en-US" dirty="0"/>
              <a:t>Paul gives himself as an example of the kind of believer they should pattern themselves after.</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8710" y="3581399"/>
            <a:ext cx="9091436" cy="4495801"/>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dirty="0"/>
              <a:t>“</a:t>
            </a:r>
            <a:r>
              <a:rPr lang="en-US" i="1" dirty="0"/>
              <a:t>You know what you must do to imitate us. We lived a disciplined life among you. We didn’t eat anyone’s food without paying for it. Instead, we worked hard and struggled night and day in order not to be a burden to any of you. It’s not as though we didn’t have a right to receive support. Rather, we wanted to set an example for you to follow.”</a:t>
            </a:r>
            <a:r>
              <a:rPr lang="en-US" sz="1800" dirty="0"/>
              <a:t> 2 Thess. 3:7-9 (GW)</a:t>
            </a:r>
          </a:p>
          <a:p>
            <a:pPr marL="0" indent="0">
              <a:buNone/>
            </a:pPr>
            <a:endParaRPr lang="en-US" sz="1800" dirty="0"/>
          </a:p>
        </p:txBody>
      </p:sp>
    </p:spTree>
    <p:custDataLst>
      <p:tags r:id="rId1"/>
    </p:custDataLst>
    <p:extLst>
      <p:ext uri="{BB962C8B-B14F-4D97-AF65-F5344CB8AC3E}">
        <p14:creationId xmlns:p14="http://schemas.microsoft.com/office/powerpoint/2010/main" val="268281755"/>
      </p:ext>
    </p:extLst>
  </p:cSld>
  <p:clrMapOvr>
    <a:masterClrMapping/>
  </p:clrMapOvr>
  <p:transition advTm="281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1" y="1562100"/>
            <a:ext cx="9144001" cy="2019300"/>
          </a:xfrm>
          <a:noFill/>
          <a:effectLst>
            <a:softEdge rad="127000"/>
          </a:effectLst>
        </p:spPr>
        <p:txBody>
          <a:bodyPr lIns="91440" tIns="91440" rIns="0" bIns="0"/>
          <a:lstStyle/>
          <a:p>
            <a:pPr marL="0" indent="0">
              <a:lnSpc>
                <a:spcPts val="3000"/>
              </a:lnSpc>
              <a:spcBef>
                <a:spcPts val="0"/>
              </a:spcBef>
              <a:buNone/>
            </a:pPr>
            <a:r>
              <a:rPr lang="en-US" dirty="0"/>
              <a:t>                                      The ‘we must work to eat’          </a:t>
            </a:r>
          </a:p>
          <a:p>
            <a:pPr marL="0" indent="0">
              <a:lnSpc>
                <a:spcPts val="3000"/>
              </a:lnSpc>
              <a:spcBef>
                <a:spcPts val="0"/>
              </a:spcBef>
              <a:buNone/>
            </a:pPr>
            <a:r>
              <a:rPr lang="en-US" dirty="0"/>
              <a:t>                                 principle applies to more than  </a:t>
            </a:r>
          </a:p>
          <a:p>
            <a:pPr marL="0" indent="0">
              <a:lnSpc>
                <a:spcPts val="3000"/>
              </a:lnSpc>
              <a:spcBef>
                <a:spcPts val="0"/>
              </a:spcBef>
              <a:buNone/>
            </a:pPr>
            <a:r>
              <a:rPr lang="en-US" dirty="0"/>
              <a:t>                             physical work and duties. Remember, the Thessalonian believers had also been lazy about bible study. </a:t>
            </a:r>
          </a:p>
          <a:p>
            <a:pPr marL="0" indent="0">
              <a:buNone/>
            </a:pPr>
            <a:endParaRPr lang="en-US"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3505200"/>
            <a:ext cx="9067802" cy="3352801"/>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fontAlgn="t">
              <a:buNone/>
            </a:pPr>
            <a:r>
              <a:rPr lang="en-US" i="1" dirty="0"/>
              <a:t>“The Berean Jews were of more noble character than those in Thessalonica, for they received the message with great eagerness and examined the Scriptures every day to see if what Paul said was true.”</a:t>
            </a:r>
            <a:r>
              <a:rPr lang="en-US" dirty="0"/>
              <a:t>  </a:t>
            </a:r>
            <a:r>
              <a:rPr lang="en-US" sz="1800" dirty="0"/>
              <a:t>Acts 17:11 (NIV)</a:t>
            </a:r>
          </a:p>
          <a:p>
            <a:pPr marL="0" indent="0" fontAlgn="t">
              <a:buNone/>
            </a:pPr>
            <a:r>
              <a:rPr lang="en-US" dirty="0"/>
              <a:t>The Berean’s listened to Paul preach, but they also studied on their own.</a:t>
            </a:r>
          </a:p>
          <a:p>
            <a:pPr marL="0" indent="0" fontAlgn="t">
              <a:buNone/>
            </a:pPr>
            <a:endParaRPr lang="en-US" sz="1800" dirty="0"/>
          </a:p>
          <a:p>
            <a:pPr marL="0" indent="0">
              <a:buNone/>
            </a:pPr>
            <a:endParaRPr lang="en-US" sz="1800" dirty="0"/>
          </a:p>
        </p:txBody>
      </p:sp>
    </p:spTree>
    <p:custDataLst>
      <p:tags r:id="rId1"/>
    </p:custDataLst>
    <p:extLst>
      <p:ext uri="{BB962C8B-B14F-4D97-AF65-F5344CB8AC3E}">
        <p14:creationId xmlns:p14="http://schemas.microsoft.com/office/powerpoint/2010/main" val="3087069377"/>
      </p:ext>
    </p:extLst>
  </p:cSld>
  <p:clrMapOvr>
    <a:masterClrMapping/>
  </p:clrMapOvr>
  <p:transition advTm="279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0" y="1638300"/>
            <a:ext cx="9158926" cy="2857500"/>
          </a:xfrm>
          <a:noFill/>
          <a:effectLst>
            <a:softEdge rad="127000"/>
          </a:effectLst>
        </p:spPr>
        <p:txBody>
          <a:bodyPr lIns="91440" tIns="91440" rIns="0" bIns="0"/>
          <a:lstStyle/>
          <a:p>
            <a:pPr marL="0" indent="0" fontAlgn="t">
              <a:lnSpc>
                <a:spcPts val="3000"/>
              </a:lnSpc>
              <a:spcBef>
                <a:spcPts val="0"/>
              </a:spcBef>
              <a:buNone/>
            </a:pPr>
            <a:r>
              <a:rPr lang="en-US" dirty="0"/>
              <a:t>                                      We cannot be students of    </a:t>
            </a:r>
          </a:p>
          <a:p>
            <a:pPr marL="0" indent="0" fontAlgn="t">
              <a:lnSpc>
                <a:spcPts val="3000"/>
              </a:lnSpc>
              <a:spcBef>
                <a:spcPts val="0"/>
              </a:spcBef>
              <a:buNone/>
            </a:pPr>
            <a:r>
              <a:rPr lang="en-US" dirty="0"/>
              <a:t>                                   God’s word by merely listening </a:t>
            </a:r>
          </a:p>
          <a:p>
            <a:pPr marL="0" indent="0" fontAlgn="t">
              <a:lnSpc>
                <a:spcPts val="3000"/>
              </a:lnSpc>
              <a:spcBef>
                <a:spcPts val="0"/>
              </a:spcBef>
              <a:buNone/>
            </a:pPr>
            <a:r>
              <a:rPr lang="en-US" dirty="0"/>
              <a:t>                               to teachers and preachers. That is acting like babies who are hand fed by caretakers. That’s good for, maybe a year, then you need to start feeding yourself and walking on your own. And after </a:t>
            </a:r>
            <a:r>
              <a:rPr lang="en-US" u="sng" dirty="0"/>
              <a:t>that</a:t>
            </a:r>
            <a:r>
              <a:rPr lang="en-US" dirty="0"/>
              <a:t>, start feeding and carrying others.</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4370786"/>
            <a:ext cx="9067802" cy="2563415"/>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i="1" dirty="0"/>
              <a:t>“Every Scripture is God-breathed and profitable for instruction, for conviction, for correction, and for training in righteousness, so that the man of God may be complete, having been fully equipped toward every good work.”</a:t>
            </a:r>
            <a:r>
              <a:rPr lang="en-US" dirty="0"/>
              <a:t> </a:t>
            </a:r>
            <a:r>
              <a:rPr lang="en-US" sz="1800" dirty="0"/>
              <a:t>2 Tim. 3:16,17 (BLB)</a:t>
            </a:r>
          </a:p>
        </p:txBody>
      </p:sp>
    </p:spTree>
    <p:custDataLst>
      <p:tags r:id="rId1"/>
    </p:custDataLst>
    <p:extLst>
      <p:ext uri="{BB962C8B-B14F-4D97-AF65-F5344CB8AC3E}">
        <p14:creationId xmlns:p14="http://schemas.microsoft.com/office/powerpoint/2010/main" val="3052486444"/>
      </p:ext>
    </p:extLst>
  </p:cSld>
  <p:clrMapOvr>
    <a:masterClrMapping/>
  </p:clrMapOvr>
  <p:transition advTm="311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52400" y="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124200" y="1219200"/>
            <a:ext cx="6019800" cy="1295400"/>
          </a:xfrm>
          <a:noFill/>
          <a:effectLst>
            <a:softEdge rad="127000"/>
          </a:effectLst>
        </p:spPr>
        <p:txBody>
          <a:bodyPr lIns="91440" tIns="91440" rIns="0" bIns="0"/>
          <a:lstStyle/>
          <a:p>
            <a:pPr marL="0" indent="0">
              <a:lnSpc>
                <a:spcPts val="3000"/>
              </a:lnSpc>
              <a:spcBef>
                <a:spcPts val="0"/>
              </a:spcBef>
              <a:buNone/>
            </a:pPr>
            <a:r>
              <a:rPr lang="en-US" dirty="0"/>
              <a:t>    Bible study is the worthy work </a:t>
            </a:r>
          </a:p>
          <a:p>
            <a:pPr marL="0" indent="0">
              <a:lnSpc>
                <a:spcPts val="3000"/>
              </a:lnSpc>
              <a:spcBef>
                <a:spcPts val="0"/>
              </a:spcBef>
              <a:buNone/>
            </a:pPr>
            <a:r>
              <a:rPr lang="en-US" dirty="0"/>
              <a:t>  that helps grow baby believers into self-feeding, mature believers.</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2514600"/>
            <a:ext cx="9067802" cy="4305301"/>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sz="2700" i="1" dirty="0"/>
              <a:t>“Get [skillful and godly] wisdom! Acquire understanding [actively seek spiritual discernment, mature comprehension, and logical interpretation]! Do not forget nor turn away from the words of my mouth. Do not turn away from her (Wisdom) and she will guard and protect you. Love her, and she will watch over you.” </a:t>
            </a:r>
            <a:r>
              <a:rPr lang="en-US" sz="1800" i="1" dirty="0"/>
              <a:t>Prov. 4:5,6 (AMP)</a:t>
            </a:r>
          </a:p>
          <a:p>
            <a:pPr marL="0" indent="0">
              <a:buNone/>
            </a:pPr>
            <a:r>
              <a:rPr lang="en-US" sz="2700" dirty="0"/>
              <a:t>Yes, God would keep the Thessalonians, but not on auto-function. We must be yielded to the two powerful tools God uses to keep us, His Spirit and His Word.</a:t>
            </a:r>
          </a:p>
        </p:txBody>
      </p:sp>
    </p:spTree>
    <p:custDataLst>
      <p:tags r:id="rId1"/>
    </p:custDataLst>
    <p:extLst>
      <p:ext uri="{BB962C8B-B14F-4D97-AF65-F5344CB8AC3E}">
        <p14:creationId xmlns:p14="http://schemas.microsoft.com/office/powerpoint/2010/main" val="3912874603"/>
      </p:ext>
    </p:extLst>
  </p:cSld>
  <p:clrMapOvr>
    <a:masterClrMapping/>
  </p:clrMapOvr>
  <p:transition advTm="285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0" y="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886200" y="1371600"/>
            <a:ext cx="5257799" cy="1295400"/>
          </a:xfrm>
          <a:noFill/>
          <a:effectLst>
            <a:softEdge rad="127000"/>
          </a:effectLst>
        </p:spPr>
        <p:txBody>
          <a:bodyPr lIns="91440" tIns="91440" rIns="0" bIns="0"/>
          <a:lstStyle/>
          <a:p>
            <a:pPr marL="0" indent="0" fontAlgn="t">
              <a:buNone/>
            </a:pPr>
            <a:r>
              <a:rPr lang="en-US" dirty="0"/>
              <a:t>We must learn to compare scripture with itself, not with our own human wisdom.</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2884886"/>
            <a:ext cx="9067802" cy="4049315"/>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fontAlgn="t">
              <a:buClr>
                <a:schemeClr val="tx1"/>
              </a:buClr>
            </a:pPr>
            <a:r>
              <a:rPr lang="en-US" i="1" dirty="0"/>
              <a:t>“Which things also we speak, not in the learned words of human wisdom; but in the doctrine of the Spirit, comparing spiritual things with spiritual.”</a:t>
            </a:r>
            <a:r>
              <a:rPr lang="en-US" dirty="0"/>
              <a:t> </a:t>
            </a:r>
            <a:r>
              <a:rPr lang="en-US" sz="1600" dirty="0"/>
              <a:t>1 </a:t>
            </a:r>
          </a:p>
          <a:p>
            <a:pPr marL="0" indent="0" algn="r" fontAlgn="t">
              <a:buNone/>
            </a:pPr>
            <a:r>
              <a:rPr lang="en-US" sz="1600" dirty="0"/>
              <a:t>Cor. 2:13 (DRA)</a:t>
            </a:r>
          </a:p>
          <a:p>
            <a:pPr fontAlgn="t">
              <a:buClr>
                <a:schemeClr val="tx1"/>
              </a:buClr>
            </a:pPr>
            <a:r>
              <a:rPr lang="en-US" dirty="0"/>
              <a:t> We should be able to cite several bible verses to support what we feel is right and say we believe. Otherwise, we may only be parroting what the world has taught us.</a:t>
            </a:r>
          </a:p>
          <a:p>
            <a:pPr marL="0" indent="0" fontAlgn="t">
              <a:buNone/>
            </a:pPr>
            <a:endParaRPr lang="en-US" sz="1600" dirty="0"/>
          </a:p>
        </p:txBody>
      </p:sp>
    </p:spTree>
    <p:custDataLst>
      <p:tags r:id="rId1"/>
    </p:custDataLst>
    <p:extLst>
      <p:ext uri="{BB962C8B-B14F-4D97-AF65-F5344CB8AC3E}">
        <p14:creationId xmlns:p14="http://schemas.microsoft.com/office/powerpoint/2010/main" val="1453014589"/>
      </p:ext>
    </p:extLst>
  </p:cSld>
  <p:clrMapOvr>
    <a:masterClrMapping/>
  </p:clrMapOvr>
  <p:transition advTm="176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0"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228600" y="1371600"/>
            <a:ext cx="9677400" cy="2514601"/>
          </a:xfrm>
          <a:noFill/>
          <a:effectLst>
            <a:softEdge rad="127000"/>
          </a:effectLst>
        </p:spPr>
        <p:txBody>
          <a:bodyPr lIns="91440" tIns="91440" rIns="0" bIns="0"/>
          <a:lstStyle/>
          <a:p>
            <a:pPr marL="0" indent="0" fontAlgn="t">
              <a:lnSpc>
                <a:spcPts val="3000"/>
              </a:lnSpc>
              <a:spcBef>
                <a:spcPts val="0"/>
              </a:spcBef>
              <a:buNone/>
            </a:pPr>
            <a:r>
              <a:rPr lang="en-US" dirty="0"/>
              <a:t>                                     Scripture can only be </a:t>
            </a:r>
          </a:p>
          <a:p>
            <a:pPr marL="0" indent="0" fontAlgn="t">
              <a:lnSpc>
                <a:spcPts val="3000"/>
              </a:lnSpc>
              <a:spcBef>
                <a:spcPts val="0"/>
              </a:spcBef>
              <a:buNone/>
            </a:pPr>
            <a:r>
              <a:rPr lang="en-US" dirty="0"/>
              <a:t>                                  understood if we have a strong </a:t>
            </a:r>
          </a:p>
          <a:p>
            <a:pPr marL="0" indent="0" fontAlgn="t">
              <a:lnSpc>
                <a:spcPts val="3000"/>
              </a:lnSpc>
              <a:spcBef>
                <a:spcPts val="0"/>
              </a:spcBef>
              <a:buNone/>
            </a:pPr>
            <a:r>
              <a:rPr lang="en-US" dirty="0"/>
              <a:t>                            foundation in both old and new</a:t>
            </a:r>
          </a:p>
          <a:p>
            <a:pPr marL="0" indent="0" fontAlgn="t">
              <a:lnSpc>
                <a:spcPts val="3000"/>
              </a:lnSpc>
              <a:spcBef>
                <a:spcPts val="600"/>
              </a:spcBef>
              <a:buNone/>
            </a:pPr>
            <a:r>
              <a:rPr lang="en-US" dirty="0"/>
              <a:t>testament. We can then compare scripture with scripture and wonder (in awe) at how it all fits </a:t>
            </a:r>
          </a:p>
          <a:p>
            <a:pPr marL="0" indent="0" fontAlgn="t">
              <a:lnSpc>
                <a:spcPts val="3000"/>
              </a:lnSpc>
              <a:spcBef>
                <a:spcPts val="600"/>
              </a:spcBef>
              <a:buNone/>
            </a:pPr>
            <a:r>
              <a:rPr lang="en-US" dirty="0"/>
              <a:t>together perfectly.</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4104086"/>
            <a:ext cx="9067802" cy="2830116"/>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fontAlgn="t">
              <a:buNone/>
            </a:pPr>
            <a:r>
              <a:rPr lang="en-US" i="1" dirty="0"/>
              <a:t>“He said, “Then you see how every student well-trained in God’s kingdom is like the owner of a general store who can put his hands on anything you need, old or new, exactly when you need it.” </a:t>
            </a:r>
          </a:p>
          <a:p>
            <a:pPr marL="0" indent="0" algn="r" fontAlgn="t">
              <a:buNone/>
            </a:pPr>
            <a:r>
              <a:rPr lang="en-US" sz="1800" dirty="0"/>
              <a:t>Mat. 13:52 (MSG)</a:t>
            </a:r>
          </a:p>
          <a:p>
            <a:pPr marL="0" indent="0" fontAlgn="t">
              <a:buNone/>
            </a:pPr>
            <a:endParaRPr lang="en-US" sz="1600" dirty="0"/>
          </a:p>
        </p:txBody>
      </p:sp>
    </p:spTree>
    <p:custDataLst>
      <p:tags r:id="rId1"/>
    </p:custDataLst>
    <p:extLst>
      <p:ext uri="{BB962C8B-B14F-4D97-AF65-F5344CB8AC3E}">
        <p14:creationId xmlns:p14="http://schemas.microsoft.com/office/powerpoint/2010/main" val="1869125554"/>
      </p:ext>
    </p:extLst>
  </p:cSld>
  <p:clrMapOvr>
    <a:masterClrMapping/>
  </p:clrMapOvr>
  <p:transition advTm="206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0"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1" y="1219200"/>
            <a:ext cx="9158927" cy="3048000"/>
          </a:xfrm>
          <a:noFill/>
          <a:effectLst>
            <a:softEdge rad="127000"/>
          </a:effectLst>
        </p:spPr>
        <p:txBody>
          <a:bodyPr lIns="91440" tIns="91440" rIns="0" bIns="0"/>
          <a:lstStyle/>
          <a:p>
            <a:pPr marL="0" indent="0">
              <a:lnSpc>
                <a:spcPts val="3200"/>
              </a:lnSpc>
              <a:spcBef>
                <a:spcPts val="0"/>
              </a:spcBef>
              <a:buNone/>
            </a:pPr>
            <a:r>
              <a:rPr lang="en-US" dirty="0"/>
              <a:t>                                     Without a strong foundation in </a:t>
            </a:r>
          </a:p>
          <a:p>
            <a:pPr marL="0" indent="0">
              <a:lnSpc>
                <a:spcPts val="3200"/>
              </a:lnSpc>
              <a:spcBef>
                <a:spcPts val="0"/>
              </a:spcBef>
              <a:buNone/>
            </a:pPr>
            <a:r>
              <a:rPr lang="en-US" dirty="0"/>
              <a:t>                                   God’s Word, we are not getting </a:t>
            </a:r>
          </a:p>
          <a:p>
            <a:pPr marL="0" indent="0">
              <a:lnSpc>
                <a:spcPts val="3200"/>
              </a:lnSpc>
              <a:spcBef>
                <a:spcPts val="0"/>
              </a:spcBef>
              <a:buNone/>
            </a:pPr>
            <a:r>
              <a:rPr lang="en-US" dirty="0"/>
              <a:t>                                everything out of scripture that we could be. In a sense… if we will not do the work of diligent study, we won’t even be </a:t>
            </a:r>
            <a:r>
              <a:rPr lang="en-US" u="sng" dirty="0"/>
              <a:t>able</a:t>
            </a:r>
            <a:r>
              <a:rPr lang="en-US" dirty="0"/>
              <a:t> to eat the food. Like babies, we will be as if we have no spiritual teeth for proper chewing.</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4191000"/>
            <a:ext cx="9067802" cy="2743202"/>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dirty="0"/>
              <a:t>Until we are rooted and grounded in God’s Word, all we can get from God’s Word is baby formula rather than a juicy steak. </a:t>
            </a:r>
          </a:p>
          <a:p>
            <a:pPr marL="0" indent="0">
              <a:buNone/>
            </a:pPr>
            <a:r>
              <a:rPr lang="en-US" i="1" dirty="0"/>
              <a:t>“So, I had to treat you like babies and feed you milk. You could not take solid food, and you still cannot.”</a:t>
            </a:r>
            <a:r>
              <a:rPr lang="en-US" dirty="0"/>
              <a:t> </a:t>
            </a:r>
          </a:p>
          <a:p>
            <a:pPr marL="0" indent="0" algn="r">
              <a:buNone/>
            </a:pPr>
            <a:r>
              <a:rPr lang="en-US" sz="1800" dirty="0"/>
              <a:t>1 Cor. 3:2 (CEV)</a:t>
            </a:r>
          </a:p>
          <a:p>
            <a:pPr marL="0" indent="0" fontAlgn="t">
              <a:buNone/>
            </a:pPr>
            <a:endParaRPr lang="en-US" sz="1600" dirty="0"/>
          </a:p>
        </p:txBody>
      </p:sp>
    </p:spTree>
    <p:custDataLst>
      <p:tags r:id="rId1"/>
    </p:custDataLst>
    <p:extLst>
      <p:ext uri="{BB962C8B-B14F-4D97-AF65-F5344CB8AC3E}">
        <p14:creationId xmlns:p14="http://schemas.microsoft.com/office/powerpoint/2010/main" val="1382180269"/>
      </p:ext>
    </p:extLst>
  </p:cSld>
  <p:clrMapOvr>
    <a:masterClrMapping/>
  </p:clrMapOvr>
  <p:transition advTm="294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0" y="-143933"/>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0" y="1219200"/>
            <a:ext cx="9158926" cy="5562600"/>
          </a:xfrm>
          <a:noFill/>
          <a:effectLst>
            <a:softEdge rad="127000"/>
          </a:effectLst>
        </p:spPr>
        <p:txBody>
          <a:bodyPr lIns="91440" tIns="91440" rIns="0" bIns="0"/>
          <a:lstStyle/>
          <a:p>
            <a:pPr marL="0" indent="0">
              <a:spcBef>
                <a:spcPts val="0"/>
              </a:spcBef>
              <a:buNone/>
            </a:pPr>
            <a:r>
              <a:rPr lang="en-US" i="1" dirty="0"/>
              <a:t>                                     “We have many things to tell </a:t>
            </a:r>
          </a:p>
          <a:p>
            <a:pPr marL="0" indent="0">
              <a:spcBef>
                <a:spcPts val="0"/>
              </a:spcBef>
              <a:buNone/>
            </a:pPr>
            <a:r>
              <a:rPr lang="en-US" i="1" dirty="0"/>
              <a:t>                                   you about this. But it is hard to </a:t>
            </a:r>
          </a:p>
          <a:p>
            <a:pPr marL="0" indent="0">
              <a:spcBef>
                <a:spcPts val="0"/>
              </a:spcBef>
              <a:buNone/>
            </a:pPr>
            <a:r>
              <a:rPr lang="en-US" i="1" dirty="0"/>
              <a:t>                               explain because </a:t>
            </a:r>
            <a:r>
              <a:rPr lang="en-US" i="1" u="sng" dirty="0"/>
              <a:t>you have stopped </a:t>
            </a:r>
          </a:p>
          <a:p>
            <a:pPr marL="0" indent="0">
              <a:spcBef>
                <a:spcPts val="0"/>
              </a:spcBef>
              <a:buNone/>
            </a:pPr>
            <a:r>
              <a:rPr lang="en-US" i="1" u="sng" dirty="0"/>
              <a:t>trying to understand.</a:t>
            </a:r>
            <a:r>
              <a:rPr lang="en-US" i="1" dirty="0"/>
              <a:t> You have had enough time that by now you should be teachers. But you need someone to teach you again the first lessons of God’s teaching. You still need the teaching that is like milk. You are not ready for solid food. Anyone who lives on milk is still a baby and is not able to understand much about living right.” </a:t>
            </a:r>
            <a:r>
              <a:rPr lang="en-US" sz="1800" dirty="0"/>
              <a:t>Heb. 5:11-13 (ERV)</a:t>
            </a:r>
          </a:p>
          <a:p>
            <a:pPr marL="0" indent="0">
              <a:spcBef>
                <a:spcPts val="0"/>
              </a:spcBef>
              <a:buNone/>
            </a:pPr>
            <a:endParaRPr lang="en-US" sz="800" dirty="0"/>
          </a:p>
          <a:p>
            <a:pPr marL="0" indent="0">
              <a:buClr>
                <a:schemeClr val="tx1"/>
              </a:buClr>
              <a:buNone/>
            </a:pPr>
            <a:r>
              <a:rPr lang="en-US" dirty="0"/>
              <a:t>Remember: </a:t>
            </a:r>
            <a:r>
              <a:rPr lang="en-US" i="1" dirty="0"/>
              <a:t>“By the sweat of your brow you will eat your food </a:t>
            </a:r>
            <a:r>
              <a:rPr lang="en-US" dirty="0"/>
              <a:t>[comprehend the word]</a:t>
            </a:r>
            <a:r>
              <a:rPr lang="en-US" i="1" dirty="0"/>
              <a:t>…” </a:t>
            </a:r>
            <a:r>
              <a:rPr lang="en-US" sz="1800" dirty="0"/>
              <a:t>Gen. 3:19 (NIV)  </a:t>
            </a:r>
          </a:p>
        </p:txBody>
      </p:sp>
    </p:spTree>
    <p:custDataLst>
      <p:tags r:id="rId1"/>
    </p:custDataLst>
    <p:extLst>
      <p:ext uri="{BB962C8B-B14F-4D97-AF65-F5344CB8AC3E}">
        <p14:creationId xmlns:p14="http://schemas.microsoft.com/office/powerpoint/2010/main" val="609780194"/>
      </p:ext>
    </p:extLst>
  </p:cSld>
  <p:clrMapOvr>
    <a:masterClrMapping/>
  </p:clrMapOvr>
  <p:transition advTm="419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657600" y="1447800"/>
            <a:ext cx="5410200" cy="1676400"/>
          </a:xfrm>
          <a:noFill/>
          <a:effectLst>
            <a:softEdge rad="127000"/>
          </a:effectLst>
        </p:spPr>
        <p:txBody>
          <a:bodyPr lIns="91440" tIns="91440" rIns="0" bIns="0"/>
          <a:lstStyle/>
          <a:p>
            <a:pPr marL="0" indent="0">
              <a:buClr>
                <a:schemeClr val="tx1"/>
              </a:buClr>
              <a:buNone/>
            </a:pPr>
            <a:r>
              <a:rPr lang="en-US" b="1" dirty="0"/>
              <a:t>That same mob followed him to the next town over and drove him out of town again.</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3048000"/>
            <a:ext cx="9067801"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b="1" dirty="0"/>
              <a:t>The Bereans (in that town) were more studious than the Thessalonians. </a:t>
            </a:r>
          </a:p>
          <a:p>
            <a:pPr>
              <a:buClr>
                <a:schemeClr val="tx1"/>
              </a:buClr>
            </a:pPr>
            <a:r>
              <a:rPr lang="en-US" b="1" dirty="0"/>
              <a:t>Paul went on to Athens while his companions, Silas and Timothy remained behind to check on the Thessalonians. </a:t>
            </a:r>
          </a:p>
          <a:p>
            <a:pPr>
              <a:buClr>
                <a:schemeClr val="tx1"/>
              </a:buClr>
            </a:pPr>
            <a:r>
              <a:rPr lang="en-US" b="1" dirty="0"/>
              <a:t>Paul sent for Silas and Timothy to come to him and report on the Thessalonians’ spiritual welfare. </a:t>
            </a:r>
          </a:p>
          <a:p>
            <a:pPr marL="57150" indent="0">
              <a:buClr>
                <a:schemeClr val="tx1"/>
              </a:buClr>
              <a:buNone/>
            </a:pPr>
            <a:r>
              <a:rPr lang="en-US" dirty="0"/>
              <a:t> </a:t>
            </a:r>
            <a:endParaRPr lang="en-US" sz="3200" kern="0" dirty="0"/>
          </a:p>
        </p:txBody>
      </p:sp>
    </p:spTree>
    <p:custDataLst>
      <p:tags r:id="rId1"/>
    </p:custDataLst>
    <p:extLst>
      <p:ext uri="{BB962C8B-B14F-4D97-AF65-F5344CB8AC3E}">
        <p14:creationId xmlns:p14="http://schemas.microsoft.com/office/powerpoint/2010/main" val="3281338961"/>
      </p:ext>
    </p:extLst>
  </p:cSld>
  <p:clrMapOvr>
    <a:masterClrMapping/>
  </p:clrMapOvr>
  <p:transition advTm="194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76200"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76200" y="1219200"/>
            <a:ext cx="9149256" cy="2209800"/>
          </a:xfrm>
          <a:noFill/>
          <a:effectLst>
            <a:softEdge rad="127000"/>
          </a:effectLst>
        </p:spPr>
        <p:txBody>
          <a:bodyPr lIns="91440" tIns="91440" rIns="0" bIns="0"/>
          <a:lstStyle/>
          <a:p>
            <a:pPr marL="0" indent="0">
              <a:spcBef>
                <a:spcPts val="0"/>
              </a:spcBef>
              <a:buNone/>
            </a:pPr>
            <a:r>
              <a:rPr lang="en-US" dirty="0"/>
              <a:t>                                      Now, Paul gives an exhortation </a:t>
            </a:r>
          </a:p>
          <a:p>
            <a:pPr marL="0" indent="0">
              <a:spcBef>
                <a:spcPts val="0"/>
              </a:spcBef>
              <a:buNone/>
            </a:pPr>
            <a:r>
              <a:rPr lang="en-US" dirty="0"/>
              <a:t>                                   to those who </a:t>
            </a:r>
            <a:r>
              <a:rPr lang="en-US" u="sng" dirty="0"/>
              <a:t>are</a:t>
            </a:r>
            <a:r>
              <a:rPr lang="en-US" dirty="0"/>
              <a:t> giving all </a:t>
            </a:r>
          </a:p>
          <a:p>
            <a:pPr marL="0" indent="0">
              <a:spcBef>
                <a:spcPts val="0"/>
              </a:spcBef>
              <a:buNone/>
            </a:pPr>
            <a:r>
              <a:rPr lang="en-US" dirty="0"/>
              <a:t>                             diligence to their spiritual duties.</a:t>
            </a:r>
            <a:r>
              <a:rPr lang="en-US" i="1" dirty="0"/>
              <a:t> </a:t>
            </a:r>
            <a:endParaRPr lang="en-US" dirty="0"/>
          </a:p>
          <a:p>
            <a:pPr marL="0" indent="0" algn="ctr">
              <a:spcBef>
                <a:spcPts val="0"/>
              </a:spcBef>
              <a:buNone/>
            </a:pPr>
            <a:r>
              <a:rPr lang="en-US" i="1" dirty="0"/>
              <a:t>“But ye, brethren, be not weary in well doing.”</a:t>
            </a:r>
            <a:r>
              <a:rPr lang="en-US" dirty="0"/>
              <a:t> </a:t>
            </a:r>
          </a:p>
          <a:p>
            <a:pPr marL="0" indent="0" algn="r">
              <a:spcBef>
                <a:spcPts val="0"/>
              </a:spcBef>
              <a:buNone/>
            </a:pPr>
            <a:r>
              <a:rPr lang="en-US" sz="1800" dirty="0"/>
              <a:t>2 Thess. 3:13 (KJV)</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200398"/>
            <a:ext cx="9144000" cy="3581402"/>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dirty="0"/>
              <a:t>Paul is speaking to those who may feel they are surrounded by spiritual babies who must be coddled and clean up after. They should rather pray for them &amp; carry on with God’s grace &amp; love.</a:t>
            </a:r>
          </a:p>
          <a:p>
            <a:pPr marL="0" indent="0">
              <a:buNone/>
            </a:pPr>
            <a:r>
              <a:rPr lang="en-US" dirty="0"/>
              <a:t>Paul now takes the pen in his own hand to write his closing prayer. </a:t>
            </a:r>
            <a:br>
              <a:rPr lang="en-US" dirty="0"/>
            </a:br>
            <a:r>
              <a:rPr lang="en-US" dirty="0"/>
              <a:t>(Usually, he dictated his letters because it is believed he had eye problems.) </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188871238"/>
      </p:ext>
    </p:extLst>
  </p:cSld>
  <p:clrMapOvr>
    <a:masterClrMapping/>
  </p:clrMapOvr>
  <p:transition advTm="290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0" y="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381000" y="2732486"/>
            <a:ext cx="8610600" cy="2449114"/>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i="1" dirty="0"/>
              <a:t>“May the Lord of peace give you His peace at all times. The Lord be with you all. </a:t>
            </a:r>
            <a:r>
              <a:rPr lang="en-US" i="1" baseline="30000" dirty="0"/>
              <a:t> </a:t>
            </a:r>
            <a:r>
              <a:rPr lang="en-US" i="1" dirty="0"/>
              <a:t>I, Paul, write this last part with my own hand. It is the way I finish all my letters. May all of you have loving-favor from our Lord Jesus Christ.”</a:t>
            </a:r>
            <a:r>
              <a:rPr lang="en-US" dirty="0"/>
              <a:t>  </a:t>
            </a:r>
            <a:r>
              <a:rPr lang="en-US" sz="1800" dirty="0"/>
              <a:t>2 Thess. 3:16-18</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55980300"/>
      </p:ext>
    </p:extLst>
  </p:cSld>
  <p:clrMapOvr>
    <a:masterClrMapping/>
  </p:clrMapOvr>
  <p:transition advTm="17377"/>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215326" y="1371600"/>
            <a:ext cx="5852474" cy="1981200"/>
          </a:xfrm>
          <a:noFill/>
          <a:effectLst>
            <a:softEdge rad="127000"/>
          </a:effectLst>
        </p:spPr>
        <p:txBody>
          <a:bodyPr lIns="91440" tIns="91440" rIns="0" bIns="0"/>
          <a:lstStyle/>
          <a:p>
            <a:pPr marL="0" indent="0">
              <a:buNone/>
            </a:pPr>
            <a:r>
              <a:rPr lang="en-US" i="1" dirty="0"/>
              <a:t>   </a:t>
            </a:r>
            <a:r>
              <a:rPr lang="en-US" dirty="0"/>
              <a:t> </a:t>
            </a:r>
            <a:r>
              <a:rPr lang="en-US" sz="4800" dirty="0"/>
              <a:t>He Who Began a Good Work In You</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429000"/>
            <a:ext cx="9067800" cy="3429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buNone/>
            </a:pPr>
            <a:r>
              <a:rPr lang="en-US" dirty="0">
                <a:hlinkClick r:id="rId4"/>
              </a:rPr>
              <a:t>https://www.youtube.com/watch?v=04wDsq9gr0k</a:t>
            </a:r>
            <a:endParaRPr lang="en-US" sz="1800" dirty="0"/>
          </a:p>
        </p:txBody>
      </p:sp>
    </p:spTree>
    <p:extLst>
      <p:ext uri="{BB962C8B-B14F-4D97-AF65-F5344CB8AC3E}">
        <p14:creationId xmlns:p14="http://schemas.microsoft.com/office/powerpoint/2010/main" val="1768572528"/>
      </p:ext>
    </p:extLst>
  </p:cSld>
  <p:clrMapOvr>
    <a:masterClrMapping/>
  </p:clrMapOvr>
  <p:transition advTm="5116"/>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676400"/>
            <a:ext cx="5257800" cy="1295400"/>
          </a:xfrm>
          <a:noFill/>
          <a:effectLst>
            <a:softEdge rad="127000"/>
          </a:effectLst>
        </p:spPr>
        <p:txBody>
          <a:bodyPr lIns="91440" tIns="91440" rIns="0" bIns="0"/>
          <a:lstStyle/>
          <a:p>
            <a:pPr marL="0" indent="0">
              <a:buNone/>
            </a:pPr>
            <a:r>
              <a:rPr lang="en-US" sz="4800" dirty="0"/>
              <a:t>Paul was worried.</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1" y="3048000"/>
            <a:ext cx="9067801"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sz="3200" dirty="0"/>
              <a:t>Those Thessalonian mobsters were a bunch of vicious brutes, and his little babies in Christ weren’t as studious as the Bereans. </a:t>
            </a:r>
          </a:p>
          <a:p>
            <a:pPr>
              <a:buClr>
                <a:schemeClr val="tx1"/>
              </a:buClr>
            </a:pPr>
            <a:r>
              <a:rPr lang="en-US" sz="3200" dirty="0"/>
              <a:t>He was only there to teach them for three Sabbaths. Can they handle the persecution?</a:t>
            </a:r>
          </a:p>
          <a:p>
            <a:pPr>
              <a:buClr>
                <a:schemeClr val="tx1"/>
              </a:buClr>
            </a:pPr>
            <a:r>
              <a:rPr lang="en-US" sz="3200" dirty="0"/>
              <a:t>Will they be susceptible to all the false teaching floating around? </a:t>
            </a:r>
          </a:p>
          <a:p>
            <a:pPr marL="57150" indent="0">
              <a:buClr>
                <a:schemeClr val="tx1"/>
              </a:buClr>
              <a:buNone/>
            </a:pPr>
            <a:r>
              <a:rPr lang="en-US" dirty="0"/>
              <a:t> </a:t>
            </a:r>
            <a:endParaRPr lang="en-US" sz="3200" kern="0" dirty="0"/>
          </a:p>
        </p:txBody>
      </p:sp>
    </p:spTree>
    <p:custDataLst>
      <p:tags r:id="rId1"/>
    </p:custDataLst>
    <p:extLst>
      <p:ext uri="{BB962C8B-B14F-4D97-AF65-F5344CB8AC3E}">
        <p14:creationId xmlns:p14="http://schemas.microsoft.com/office/powerpoint/2010/main" val="644092503"/>
      </p:ext>
    </p:extLst>
  </p:cSld>
  <p:clrMapOvr>
    <a:masterClrMapping/>
  </p:clrMapOvr>
  <p:transition advTm="1493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19200"/>
            <a:ext cx="5334000" cy="1905000"/>
          </a:xfrm>
          <a:noFill/>
          <a:effectLst>
            <a:softEdge rad="127000"/>
          </a:effectLst>
        </p:spPr>
        <p:txBody>
          <a:bodyPr lIns="91440" tIns="91440" rIns="0" bIns="0"/>
          <a:lstStyle/>
          <a:p>
            <a:pPr marL="0" indent="0">
              <a:buNone/>
            </a:pPr>
            <a:r>
              <a:rPr lang="en-US" sz="3600" dirty="0"/>
              <a:t>But, to Paul’s delight, his babies were still doing well. </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2819400"/>
            <a:ext cx="9133367" cy="40386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buNone/>
            </a:pPr>
            <a:r>
              <a:rPr lang="en-US" i="1" dirty="0"/>
              <a:t>“But now Timothy has just returned, bringing us good news about your faith and love. He reports that you always remember our visit with joy and that you want to see us as much as we want to see you. So, we have been greatly encouraged in the midst of our troubles and suffering, dear brothers and sisters, because you have remained strong in your faith. It gives us new life to know that you are standing firm in the Lord.”</a:t>
            </a:r>
            <a:r>
              <a:rPr lang="en-US" dirty="0"/>
              <a:t> </a:t>
            </a:r>
            <a:r>
              <a:rPr lang="en-US" sz="1600" dirty="0"/>
              <a:t>1 Thess. 3:6-8 (NLT)</a:t>
            </a:r>
          </a:p>
          <a:p>
            <a:pPr marL="57150" indent="0">
              <a:buClr>
                <a:schemeClr val="tx1"/>
              </a:buClr>
              <a:buNone/>
            </a:pPr>
            <a:r>
              <a:rPr lang="en-US" dirty="0"/>
              <a:t> </a:t>
            </a:r>
            <a:endParaRPr lang="en-US" sz="3200" kern="0" dirty="0"/>
          </a:p>
        </p:txBody>
      </p:sp>
    </p:spTree>
    <p:custDataLst>
      <p:tags r:id="rId1"/>
    </p:custDataLst>
    <p:extLst>
      <p:ext uri="{BB962C8B-B14F-4D97-AF65-F5344CB8AC3E}">
        <p14:creationId xmlns:p14="http://schemas.microsoft.com/office/powerpoint/2010/main" val="3915290203"/>
      </p:ext>
    </p:extLst>
  </p:cSld>
  <p:clrMapOvr>
    <a:masterClrMapping/>
  </p:clrMapOvr>
  <p:transition advTm="2195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19200"/>
            <a:ext cx="5334000" cy="1905000"/>
          </a:xfrm>
          <a:noFill/>
          <a:effectLst>
            <a:softEdge rad="127000"/>
          </a:effectLst>
        </p:spPr>
        <p:txBody>
          <a:bodyPr lIns="91440" tIns="91440" rIns="0" bIns="0"/>
          <a:lstStyle/>
          <a:p>
            <a:pPr marL="0" indent="0">
              <a:buNone/>
            </a:pPr>
            <a:r>
              <a:rPr lang="en-US" sz="4000" dirty="0"/>
              <a:t>This brings us back to our key verse: </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2808686"/>
            <a:ext cx="9144000" cy="4049314"/>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i="1" dirty="0"/>
              <a:t>“The Lord is faithful, and he will strengthen you and protect you from the evil one.”</a:t>
            </a:r>
            <a:r>
              <a:rPr lang="en-US" dirty="0"/>
              <a:t>  </a:t>
            </a:r>
            <a:r>
              <a:rPr lang="en-US" sz="1600" dirty="0"/>
              <a:t>2 Thess. 3:3 (NIV)</a:t>
            </a:r>
          </a:p>
          <a:p>
            <a:pPr>
              <a:buClr>
                <a:schemeClr val="tx1"/>
              </a:buClr>
            </a:pPr>
            <a:r>
              <a:rPr lang="en-US" dirty="0"/>
              <a:t>God both strengthens believers in persecution and protects them from the lies of the evil one. </a:t>
            </a:r>
          </a:p>
          <a:p>
            <a:pPr>
              <a:buClr>
                <a:schemeClr val="tx1"/>
              </a:buClr>
            </a:pPr>
            <a:r>
              <a:rPr lang="en-US" dirty="0"/>
              <a:t>The truth here is that we are kept by the same power through which we were saved! </a:t>
            </a:r>
          </a:p>
          <a:p>
            <a:pPr marL="0" indent="0" algn="ctr">
              <a:buClr>
                <a:schemeClr val="tx1"/>
              </a:buClr>
              <a:buNone/>
            </a:pPr>
            <a:r>
              <a:rPr lang="en-US" dirty="0"/>
              <a:t>   GOD’s power!</a:t>
            </a:r>
          </a:p>
        </p:txBody>
      </p:sp>
    </p:spTree>
    <p:custDataLst>
      <p:tags r:id="rId1"/>
    </p:custDataLst>
    <p:extLst>
      <p:ext uri="{BB962C8B-B14F-4D97-AF65-F5344CB8AC3E}">
        <p14:creationId xmlns:p14="http://schemas.microsoft.com/office/powerpoint/2010/main" val="3961608550"/>
      </p:ext>
    </p:extLst>
  </p:cSld>
  <p:clrMapOvr>
    <a:masterClrMapping/>
  </p:clrMapOvr>
  <p:transition advTm="1435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219200"/>
            <a:ext cx="5334000" cy="1905000"/>
          </a:xfrm>
          <a:noFill/>
          <a:effectLst>
            <a:softEdge rad="127000"/>
          </a:effectLst>
        </p:spPr>
        <p:txBody>
          <a:bodyPr lIns="91440" tIns="91440" rIns="0" bIns="0"/>
          <a:lstStyle/>
          <a:p>
            <a:pPr marL="0" indent="0">
              <a:buNone/>
            </a:pPr>
            <a:r>
              <a:rPr lang="en-US" dirty="0"/>
              <a:t>Paul understood how completely of God (not him) both their salvation and growth was.</a:t>
            </a:r>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048000"/>
            <a:ext cx="9144000"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fontAlgn="t">
              <a:buClr>
                <a:schemeClr val="tx1"/>
              </a:buClr>
            </a:pPr>
            <a:r>
              <a:rPr lang="en-US" i="1" dirty="0"/>
              <a:t>“My brothers, the Lord loves you. We should thank God for you always.”</a:t>
            </a:r>
            <a:r>
              <a:rPr lang="en-US" dirty="0"/>
              <a:t> </a:t>
            </a:r>
            <a:r>
              <a:rPr lang="en-US" baseline="-25000" dirty="0"/>
              <a:t>2 Thess. 2:13 (WE)</a:t>
            </a:r>
            <a:endParaRPr lang="en-US" dirty="0"/>
          </a:p>
          <a:p>
            <a:pPr>
              <a:buClr>
                <a:schemeClr val="tx1"/>
              </a:buClr>
            </a:pPr>
            <a:r>
              <a:rPr lang="en-US" dirty="0"/>
              <a:t>Do </a:t>
            </a:r>
            <a:r>
              <a:rPr lang="en-US" u="sng" dirty="0"/>
              <a:t>we</a:t>
            </a:r>
            <a:r>
              <a:rPr lang="en-US" dirty="0"/>
              <a:t> continually thank God for the salvation and growth of our fellow believers… our spouses, our children? </a:t>
            </a:r>
          </a:p>
          <a:p>
            <a:pPr>
              <a:buClr>
                <a:schemeClr val="tx1"/>
              </a:buClr>
            </a:pPr>
            <a:r>
              <a:rPr lang="en-US" dirty="0"/>
              <a:t>We may love them, but we can’t save them, keep them saved, grow or perfect them.</a:t>
            </a:r>
          </a:p>
          <a:p>
            <a:endParaRPr lang="en-US" sz="3200" kern="0" dirty="0"/>
          </a:p>
        </p:txBody>
      </p:sp>
    </p:spTree>
    <p:custDataLst>
      <p:tags r:id="rId1"/>
    </p:custDataLst>
    <p:extLst>
      <p:ext uri="{BB962C8B-B14F-4D97-AF65-F5344CB8AC3E}">
        <p14:creationId xmlns:p14="http://schemas.microsoft.com/office/powerpoint/2010/main" val="775487857"/>
      </p:ext>
    </p:extLst>
  </p:cSld>
  <p:clrMapOvr>
    <a:masterClrMapping/>
  </p:clrMapOvr>
  <p:transition advTm="237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687114"/>
            <a:ext cx="5334000" cy="1437086"/>
          </a:xfrm>
          <a:noFill/>
          <a:effectLst>
            <a:softEdge rad="127000"/>
          </a:effectLst>
        </p:spPr>
        <p:txBody>
          <a:bodyPr lIns="91440" tIns="91440" rIns="0" bIns="0"/>
          <a:lstStyle/>
          <a:p>
            <a:pPr marL="0" indent="0" algn="r">
              <a:buNone/>
            </a:pPr>
            <a:r>
              <a:rPr lang="en-US" sz="4800" i="1" dirty="0"/>
              <a:t>“…Here is why…” </a:t>
            </a:r>
            <a:r>
              <a:rPr lang="en-US" sz="2400" baseline="-25000" dirty="0"/>
              <a:t>2 Thess. 2:13 (WE)</a:t>
            </a:r>
            <a:r>
              <a:rPr lang="en-US" sz="2400" i="1" dirty="0"/>
              <a:t> </a:t>
            </a:r>
          </a:p>
          <a:p>
            <a:endParaRPr lang="en-US"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048000"/>
            <a:ext cx="9144000"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dirty="0"/>
              <a:t>Paul is about to tell us four reasons why we can rest secure in Christ’s work in us and in our loved ones. Each reason demonstrates that we are </a:t>
            </a:r>
            <a:r>
              <a:rPr lang="en-US" u="sng" dirty="0"/>
              <a:t>His</a:t>
            </a:r>
            <a:r>
              <a:rPr lang="en-US" dirty="0"/>
              <a:t> handiwork… not our own.</a:t>
            </a:r>
          </a:p>
          <a:p>
            <a:pPr>
              <a:buClr>
                <a:schemeClr val="tx1"/>
              </a:buClr>
            </a:pPr>
            <a:r>
              <a:rPr lang="en-US" u="sng" dirty="0"/>
              <a:t>Firstly</a:t>
            </a:r>
            <a:r>
              <a:rPr lang="en-US" dirty="0"/>
              <a:t>: He chose us before the world was made.</a:t>
            </a:r>
          </a:p>
          <a:p>
            <a:pPr>
              <a:buClr>
                <a:schemeClr val="tx1"/>
              </a:buClr>
            </a:pPr>
            <a:r>
              <a:rPr lang="en-US" i="1" dirty="0"/>
              <a:t>“…From the beginning God chose you to be saved.”</a:t>
            </a:r>
            <a:r>
              <a:rPr lang="en-US" dirty="0"/>
              <a:t> </a:t>
            </a:r>
            <a:r>
              <a:rPr lang="en-US" baseline="-25000" dirty="0"/>
              <a:t>2 Thess. 2:13 (WE)</a:t>
            </a:r>
            <a:endParaRPr lang="en-US" dirty="0"/>
          </a:p>
          <a:p>
            <a:endParaRPr lang="en-US" sz="3200" kern="0" dirty="0"/>
          </a:p>
        </p:txBody>
      </p:sp>
    </p:spTree>
    <p:custDataLst>
      <p:tags r:id="rId1"/>
    </p:custDataLst>
    <p:extLst>
      <p:ext uri="{BB962C8B-B14F-4D97-AF65-F5344CB8AC3E}">
        <p14:creationId xmlns:p14="http://schemas.microsoft.com/office/powerpoint/2010/main" val="3882218660"/>
      </p:ext>
    </p:extLst>
  </p:cSld>
  <p:clrMapOvr>
    <a:masterClrMapping/>
  </p:clrMapOvr>
  <p:transition advTm="180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94892213-69C1-45E8-A4CB-260346DC8347}"/>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60000"/>
                    </a14:imgEffect>
                    <a14:imgEffect>
                      <a14:brightnessContrast contrast="50000"/>
                    </a14:imgEffect>
                  </a14:imgLayer>
                </a14:imgProps>
              </a:ext>
              <a:ext uri="{28A0092B-C50C-407E-A947-70E740481C1C}">
                <a14:useLocalDpi xmlns:a14="http://schemas.microsoft.com/office/drawing/2010/main" val="0"/>
              </a:ext>
            </a:extLst>
          </a:blip>
          <a:stretch>
            <a:fillRect/>
          </a:stretch>
        </p:blipFill>
        <p:spPr>
          <a:xfrm>
            <a:off x="-1" y="76200"/>
            <a:ext cx="3886201" cy="2732486"/>
          </a:xfrm>
          <a:prstGeom prst="rect">
            <a:avLst/>
          </a:prstGeom>
        </p:spPr>
      </p:pic>
      <p:sp>
        <p:nvSpPr>
          <p:cNvPr id="9" name="Content Placeholder 2">
            <a:extLst>
              <a:ext uri="{FF2B5EF4-FFF2-40B4-BE49-F238E27FC236}">
                <a16:creationId xmlns:a16="http://schemas.microsoft.com/office/drawing/2014/main" id="{B7B7CEC0-1F38-4D4E-9283-B3F64B187AC4}"/>
              </a:ext>
            </a:extLst>
          </p:cNvPr>
          <p:cNvSpPr txBox="1">
            <a:spLocks/>
          </p:cNvSpPr>
          <p:nvPr/>
        </p:nvSpPr>
        <p:spPr bwMode="auto">
          <a:xfrm>
            <a:off x="3215326" y="152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marL="0" indent="0" algn="ctr">
              <a:lnSpc>
                <a:spcPts val="3600"/>
              </a:lnSpc>
              <a:buNone/>
            </a:pPr>
            <a:r>
              <a:rPr lang="en-US" sz="4800" dirty="0"/>
              <a:t>Kept by His Power</a:t>
            </a:r>
          </a:p>
          <a:p>
            <a:pPr marL="0" indent="0" algn="ctr">
              <a:lnSpc>
                <a:spcPts val="3600"/>
              </a:lnSpc>
              <a:buNone/>
            </a:pPr>
            <a:r>
              <a:rPr lang="en-US" dirty="0"/>
              <a:t>(2 Thessalonians 2:13-3:16)</a:t>
            </a:r>
            <a:endParaRPr lang="en-US" sz="4800" kern="0" dirty="0"/>
          </a:p>
        </p:txBody>
      </p:sp>
      <p:sp>
        <p:nvSpPr>
          <p:cNvPr id="5" name="Rectangle 4">
            <a:extLst>
              <a:ext uri="{FF2B5EF4-FFF2-40B4-BE49-F238E27FC236}">
                <a16:creationId xmlns:a16="http://schemas.microsoft.com/office/drawing/2014/main" id="{42C4D397-09E2-4946-84F6-D7AF5C7F4B20}"/>
              </a:ext>
            </a:extLst>
          </p:cNvPr>
          <p:cNvSpPr>
            <a:spLocks noGrp="1" noChangeArrowheads="1"/>
          </p:cNvSpPr>
          <p:nvPr>
            <p:ph idx="1"/>
          </p:nvPr>
        </p:nvSpPr>
        <p:spPr>
          <a:xfrm>
            <a:off x="3733800" y="1447800"/>
            <a:ext cx="5334000" cy="1676400"/>
          </a:xfrm>
          <a:noFill/>
          <a:effectLst>
            <a:softEdge rad="127000"/>
          </a:effectLst>
        </p:spPr>
        <p:txBody>
          <a:bodyPr lIns="91440" tIns="91440" rIns="0" bIns="0"/>
          <a:lstStyle/>
          <a:p>
            <a:pPr marL="0" indent="0">
              <a:buNone/>
            </a:pPr>
            <a:r>
              <a:rPr lang="en-US" sz="3600" dirty="0"/>
              <a:t>We can take no credit for our own salvation.</a:t>
            </a:r>
          </a:p>
          <a:p>
            <a:pPr marL="0" indent="0">
              <a:buNone/>
            </a:pPr>
            <a:endParaRPr lang="en-US" dirty="0"/>
          </a:p>
        </p:txBody>
      </p:sp>
      <p:sp>
        <p:nvSpPr>
          <p:cNvPr id="6" name="Rectangle 4">
            <a:extLst>
              <a:ext uri="{FF2B5EF4-FFF2-40B4-BE49-F238E27FC236}">
                <a16:creationId xmlns:a16="http://schemas.microsoft.com/office/drawing/2014/main" id="{C8C98877-F2BD-4C4E-B95C-A6359D844530}"/>
              </a:ext>
            </a:extLst>
          </p:cNvPr>
          <p:cNvSpPr txBox="1">
            <a:spLocks noChangeArrowheads="1"/>
          </p:cNvSpPr>
          <p:nvPr/>
        </p:nvSpPr>
        <p:spPr bwMode="auto">
          <a:xfrm>
            <a:off x="0" y="3048000"/>
            <a:ext cx="9067800"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75000"/>
              <a:buFont typeface="Wingdings" pitchFamily="2" charset="2"/>
              <a:buChar char="n"/>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Font typeface="Wingdings" pitchFamily="2" charset="2"/>
              <a:buChar char="§"/>
              <a:defRPr sz="2000">
                <a:solidFill>
                  <a:schemeClr val="tx1"/>
                </a:solidFill>
                <a:latin typeface="+mn-lt"/>
              </a:defRPr>
            </a:lvl9pPr>
          </a:lstStyle>
          <a:p>
            <a:pPr>
              <a:buClr>
                <a:schemeClr val="tx1"/>
              </a:buClr>
            </a:pPr>
            <a:r>
              <a:rPr lang="en-US" i="1" dirty="0"/>
              <a:t>“You did not choose Me. I chose you, and I orchestrated all of this so that you would be sent out and bear great and perpetual fruit…”</a:t>
            </a:r>
            <a:r>
              <a:rPr lang="en-US" dirty="0"/>
              <a:t> </a:t>
            </a:r>
            <a:r>
              <a:rPr lang="en-US" sz="1400" dirty="0"/>
              <a:t>John 15:16 (VOICE)</a:t>
            </a:r>
          </a:p>
          <a:p>
            <a:pPr>
              <a:buClr>
                <a:schemeClr val="tx1"/>
              </a:buClr>
            </a:pPr>
            <a:r>
              <a:rPr lang="en-US" dirty="0"/>
              <a:t>At the same time, the bible says everyone is freely invited to partake in God’s salvation.</a:t>
            </a:r>
          </a:p>
          <a:p>
            <a:pPr>
              <a:buClr>
                <a:schemeClr val="tx1"/>
              </a:buClr>
            </a:pPr>
            <a:r>
              <a:rPr lang="en-US" i="1" dirty="0"/>
              <a:t>“For whosoever shall call upon the name of the Lord shall be saved.” </a:t>
            </a:r>
            <a:r>
              <a:rPr lang="en-US" sz="1600" dirty="0"/>
              <a:t>Rom.10:13 (KJV)</a:t>
            </a:r>
          </a:p>
          <a:p>
            <a:endParaRPr lang="en-US" sz="3200" kern="0" dirty="0"/>
          </a:p>
        </p:txBody>
      </p:sp>
    </p:spTree>
    <p:custDataLst>
      <p:tags r:id="rId1"/>
    </p:custDataLst>
    <p:extLst>
      <p:ext uri="{BB962C8B-B14F-4D97-AF65-F5344CB8AC3E}">
        <p14:creationId xmlns:p14="http://schemas.microsoft.com/office/powerpoint/2010/main" val="2560939844"/>
      </p:ext>
    </p:extLst>
  </p:cSld>
  <p:clrMapOvr>
    <a:masterClrMapping/>
  </p:clrMapOvr>
  <p:transition advTm="170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1.6|3.5|2.8"/>
</p:tagLst>
</file>

<file path=ppt/tags/tag10.xml><?xml version="1.0" encoding="utf-8"?>
<p:tagLst xmlns:a="http://schemas.openxmlformats.org/drawingml/2006/main" xmlns:r="http://schemas.openxmlformats.org/officeDocument/2006/relationships" xmlns:p="http://schemas.openxmlformats.org/presentationml/2006/main">
  <p:tag name="TIMING" val="|4.5|3.5|4.5|4.2"/>
</p:tagLst>
</file>

<file path=ppt/tags/tag11.xml><?xml version="1.0" encoding="utf-8"?>
<p:tagLst xmlns:a="http://schemas.openxmlformats.org/drawingml/2006/main" xmlns:r="http://schemas.openxmlformats.org/officeDocument/2006/relationships" xmlns:p="http://schemas.openxmlformats.org/presentationml/2006/main">
  <p:tag name="TIMING" val="|4.1|7.8"/>
</p:tagLst>
</file>

<file path=ppt/tags/tag12.xml><?xml version="1.0" encoding="utf-8"?>
<p:tagLst xmlns:a="http://schemas.openxmlformats.org/drawingml/2006/main" xmlns:r="http://schemas.openxmlformats.org/officeDocument/2006/relationships" xmlns:p="http://schemas.openxmlformats.org/presentationml/2006/main">
  <p:tag name="TIMING" val="|7.7|6.8"/>
</p:tagLst>
</file>

<file path=ppt/tags/tag13.xml><?xml version="1.0" encoding="utf-8"?>
<p:tagLst xmlns:a="http://schemas.openxmlformats.org/drawingml/2006/main" xmlns:r="http://schemas.openxmlformats.org/officeDocument/2006/relationships" xmlns:p="http://schemas.openxmlformats.org/presentationml/2006/main">
  <p:tag name="TIMING" val="|3.7|5|1.7|2"/>
</p:tagLst>
</file>

<file path=ppt/tags/tag14.xml><?xml version="1.0" encoding="utf-8"?>
<p:tagLst xmlns:a="http://schemas.openxmlformats.org/drawingml/2006/main" xmlns:r="http://schemas.openxmlformats.org/officeDocument/2006/relationships" xmlns:p="http://schemas.openxmlformats.org/presentationml/2006/main">
  <p:tag name="TIMING" val="|2.4|1.8|5.6"/>
</p:tagLst>
</file>

<file path=ppt/tags/tag15.xml><?xml version="1.0" encoding="utf-8"?>
<p:tagLst xmlns:a="http://schemas.openxmlformats.org/drawingml/2006/main" xmlns:r="http://schemas.openxmlformats.org/officeDocument/2006/relationships" xmlns:p="http://schemas.openxmlformats.org/presentationml/2006/main">
  <p:tag name="TIMING" val="|7.5|6.4"/>
</p:tagLst>
</file>

<file path=ppt/tags/tag16.xml><?xml version="1.0" encoding="utf-8"?>
<p:tagLst xmlns:a="http://schemas.openxmlformats.org/drawingml/2006/main" xmlns:r="http://schemas.openxmlformats.org/officeDocument/2006/relationships" xmlns:p="http://schemas.openxmlformats.org/presentationml/2006/main">
  <p:tag name="TIMING" val="|14.7|4.5"/>
</p:tagLst>
</file>

<file path=ppt/tags/tag17.xml><?xml version="1.0" encoding="utf-8"?>
<p:tagLst xmlns:a="http://schemas.openxmlformats.org/drawingml/2006/main" xmlns:r="http://schemas.openxmlformats.org/officeDocument/2006/relationships" xmlns:p="http://schemas.openxmlformats.org/presentationml/2006/main">
  <p:tag name="TIMING" val="|5.6|8.1"/>
</p:tagLst>
</file>

<file path=ppt/tags/tag18.xml><?xml version="1.0" encoding="utf-8"?>
<p:tagLst xmlns:a="http://schemas.openxmlformats.org/drawingml/2006/main" xmlns:r="http://schemas.openxmlformats.org/officeDocument/2006/relationships" xmlns:p="http://schemas.openxmlformats.org/presentationml/2006/main">
  <p:tag name="TIMING" val="|18.6"/>
</p:tagLst>
</file>

<file path=ppt/tags/tag19.xml><?xml version="1.0" encoding="utf-8"?>
<p:tagLst xmlns:a="http://schemas.openxmlformats.org/drawingml/2006/main" xmlns:r="http://schemas.openxmlformats.org/officeDocument/2006/relationships" xmlns:p="http://schemas.openxmlformats.org/presentationml/2006/main">
  <p:tag name="TIMING" val="|7.2|11.4"/>
</p:tagLst>
</file>

<file path=ppt/tags/tag2.xml><?xml version="1.0" encoding="utf-8"?>
<p:tagLst xmlns:a="http://schemas.openxmlformats.org/drawingml/2006/main" xmlns:r="http://schemas.openxmlformats.org/officeDocument/2006/relationships" xmlns:p="http://schemas.openxmlformats.org/presentationml/2006/main">
  <p:tag name="TIMING" val="|5.6|3.4|5.9"/>
</p:tagLst>
</file>

<file path=ppt/tags/tag20.xml><?xml version="1.0" encoding="utf-8"?>
<p:tagLst xmlns:a="http://schemas.openxmlformats.org/drawingml/2006/main" xmlns:r="http://schemas.openxmlformats.org/officeDocument/2006/relationships" xmlns:p="http://schemas.openxmlformats.org/presentationml/2006/main">
  <p:tag name="TIMING" val="|10.9|8.8"/>
</p:tagLst>
</file>

<file path=ppt/tags/tag21.xml><?xml version="1.0" encoding="utf-8"?>
<p:tagLst xmlns:a="http://schemas.openxmlformats.org/drawingml/2006/main" xmlns:r="http://schemas.openxmlformats.org/officeDocument/2006/relationships" xmlns:p="http://schemas.openxmlformats.org/presentationml/2006/main">
  <p:tag name="TIMING" val="|5.1"/>
</p:tagLst>
</file>

<file path=ppt/tags/tag22.xml><?xml version="1.0" encoding="utf-8"?>
<p:tagLst xmlns:a="http://schemas.openxmlformats.org/drawingml/2006/main" xmlns:r="http://schemas.openxmlformats.org/officeDocument/2006/relationships" xmlns:p="http://schemas.openxmlformats.org/presentationml/2006/main">
  <p:tag name="TIMING" val="|9.7|11.9"/>
</p:tagLst>
</file>

<file path=ppt/tags/tag23.xml><?xml version="1.0" encoding="utf-8"?>
<p:tagLst xmlns:a="http://schemas.openxmlformats.org/drawingml/2006/main" xmlns:r="http://schemas.openxmlformats.org/officeDocument/2006/relationships" xmlns:p="http://schemas.openxmlformats.org/presentationml/2006/main">
  <p:tag name="TIMING" val="|16.6"/>
</p:tagLst>
</file>

<file path=ppt/tags/tag24.xml><?xml version="1.0" encoding="utf-8"?>
<p:tagLst xmlns:a="http://schemas.openxmlformats.org/drawingml/2006/main" xmlns:r="http://schemas.openxmlformats.org/officeDocument/2006/relationships" xmlns:p="http://schemas.openxmlformats.org/presentationml/2006/main">
  <p:tag name="TIMING" val="|7.4|13.1"/>
</p:tagLst>
</file>

<file path=ppt/tags/tag25.xml><?xml version="1.0" encoding="utf-8"?>
<p:tagLst xmlns:a="http://schemas.openxmlformats.org/drawingml/2006/main" xmlns:r="http://schemas.openxmlformats.org/officeDocument/2006/relationships" xmlns:p="http://schemas.openxmlformats.org/presentationml/2006/main">
  <p:tag name="TIMING" val="|3.6|6.6"/>
</p:tagLst>
</file>

<file path=ppt/tags/tag26.xml><?xml version="1.0" encoding="utf-8"?>
<p:tagLst xmlns:a="http://schemas.openxmlformats.org/drawingml/2006/main" xmlns:r="http://schemas.openxmlformats.org/officeDocument/2006/relationships" xmlns:p="http://schemas.openxmlformats.org/presentationml/2006/main">
  <p:tag name="TIMING" val="|10.3"/>
</p:tagLst>
</file>

<file path=ppt/tags/tag27.xml><?xml version="1.0" encoding="utf-8"?>
<p:tagLst xmlns:a="http://schemas.openxmlformats.org/drawingml/2006/main" xmlns:r="http://schemas.openxmlformats.org/officeDocument/2006/relationships" xmlns:p="http://schemas.openxmlformats.org/presentationml/2006/main">
  <p:tag name="TIMING" val="|15.7|5.7"/>
</p:tagLst>
</file>

<file path=ppt/tags/tag28.xml><?xml version="1.0" encoding="utf-8"?>
<p:tagLst xmlns:a="http://schemas.openxmlformats.org/drawingml/2006/main" xmlns:r="http://schemas.openxmlformats.org/officeDocument/2006/relationships" xmlns:p="http://schemas.openxmlformats.org/presentationml/2006/main">
  <p:tag name="TIMING" val="|34.7"/>
</p:tagLst>
</file>

<file path=ppt/tags/tag29.xml><?xml version="1.0" encoding="utf-8"?>
<p:tagLst xmlns:a="http://schemas.openxmlformats.org/drawingml/2006/main" xmlns:r="http://schemas.openxmlformats.org/officeDocument/2006/relationships" xmlns:p="http://schemas.openxmlformats.org/presentationml/2006/main">
  <p:tag name="TIMING" val="|6|4.1|9.3"/>
</p:tagLst>
</file>

<file path=ppt/tags/tag3.xml><?xml version="1.0" encoding="utf-8"?>
<p:tagLst xmlns:a="http://schemas.openxmlformats.org/drawingml/2006/main" xmlns:r="http://schemas.openxmlformats.org/officeDocument/2006/relationships" xmlns:p="http://schemas.openxmlformats.org/presentationml/2006/main">
  <p:tag name="TIMING" val="|1.5|5.2|3.8"/>
</p:tagLst>
</file>

<file path=ppt/tags/tag4.xml><?xml version="1.0" encoding="utf-8"?>
<p:tagLst xmlns:a="http://schemas.openxmlformats.org/drawingml/2006/main" xmlns:r="http://schemas.openxmlformats.org/officeDocument/2006/relationships" xmlns:p="http://schemas.openxmlformats.org/presentationml/2006/main">
  <p:tag name="TIMING" val="|2.8"/>
</p:tagLst>
</file>

<file path=ppt/tags/tag5.xml><?xml version="1.0" encoding="utf-8"?>
<p:tagLst xmlns:a="http://schemas.openxmlformats.org/drawingml/2006/main" xmlns:r="http://schemas.openxmlformats.org/officeDocument/2006/relationships" xmlns:p="http://schemas.openxmlformats.org/presentationml/2006/main">
  <p:tag name="TIMING" val="|1.9|3.5|3.4"/>
</p:tagLst>
</file>

<file path=ppt/tags/tag6.xml><?xml version="1.0" encoding="utf-8"?>
<p:tagLst xmlns:a="http://schemas.openxmlformats.org/drawingml/2006/main" xmlns:r="http://schemas.openxmlformats.org/officeDocument/2006/relationships" xmlns:p="http://schemas.openxmlformats.org/presentationml/2006/main">
  <p:tag name="TIMING" val="|7|5|5.7"/>
</p:tagLst>
</file>

<file path=ppt/tags/tag7.xml><?xml version="1.0" encoding="utf-8"?>
<p:tagLst xmlns:a="http://schemas.openxmlformats.org/drawingml/2006/main" xmlns:r="http://schemas.openxmlformats.org/officeDocument/2006/relationships" xmlns:p="http://schemas.openxmlformats.org/presentationml/2006/main">
  <p:tag name="TIMING" val="|1.8|9.2|2.7"/>
</p:tagLst>
</file>

<file path=ppt/tags/tag8.xml><?xml version="1.0" encoding="utf-8"?>
<p:tagLst xmlns:a="http://schemas.openxmlformats.org/drawingml/2006/main" xmlns:r="http://schemas.openxmlformats.org/officeDocument/2006/relationships" xmlns:p="http://schemas.openxmlformats.org/presentationml/2006/main">
  <p:tag name="TIMING" val="|3.3|5.6|3.8"/>
</p:tagLst>
</file>

<file path=ppt/tags/tag9.xml><?xml version="1.0" encoding="utf-8"?>
<p:tagLst xmlns:a="http://schemas.openxmlformats.org/drawingml/2006/main" xmlns:r="http://schemas.openxmlformats.org/officeDocument/2006/relationships" xmlns:p="http://schemas.openxmlformats.org/presentationml/2006/main">
  <p:tag name="TIMING" val="|3.3|6.5|0.6|8.2"/>
</p:tagLst>
</file>

<file path=ppt/theme/theme1.xml><?xml version="1.0" encoding="utf-8"?>
<a:theme xmlns:a="http://schemas.openxmlformats.org/drawingml/2006/main" name="Theme1">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B0807EF5-D325-407F-9165-96D64E760306}" vid="{C2E42426-06F4-4DB5-AAC3-54152C5376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8456</TotalTime>
  <Words>3253</Words>
  <Application>Microsoft Office PowerPoint</Application>
  <PresentationFormat>On-screen Show (4:3)</PresentationFormat>
  <Paragraphs>229</Paragraphs>
  <Slides>32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Verdana</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Campaign Kerusso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Therese Greenberg</dc:creator>
  <cp:lastModifiedBy>Harold Greenberg</cp:lastModifiedBy>
  <cp:revision>863</cp:revision>
  <dcterms:created xsi:type="dcterms:W3CDTF">2012-08-28T02:53:07Z</dcterms:created>
  <dcterms:modified xsi:type="dcterms:W3CDTF">2021-11-12T00:02:20Z</dcterms:modified>
</cp:coreProperties>
</file>