
<file path=[Content_Types].xml><?xml version="1.0" encoding="utf-8"?>
<Types xmlns="http://schemas.openxmlformats.org/package/2006/content-types">
  <Default Extension="gif" ContentType="image/gif"/>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1179" r:id="rId2"/>
    <p:sldId id="435" r:id="rId3"/>
    <p:sldId id="341" r:id="rId4"/>
    <p:sldId id="389" r:id="rId5"/>
    <p:sldId id="1101" r:id="rId6"/>
    <p:sldId id="1178" r:id="rId7"/>
    <p:sldId id="1143" r:id="rId8"/>
    <p:sldId id="390" r:id="rId9"/>
    <p:sldId id="391" r:id="rId10"/>
    <p:sldId id="392" r:id="rId11"/>
    <p:sldId id="1144" r:id="rId12"/>
    <p:sldId id="1146" r:id="rId13"/>
    <p:sldId id="1145" r:id="rId14"/>
    <p:sldId id="400" r:id="rId15"/>
    <p:sldId id="393" r:id="rId16"/>
    <p:sldId id="1147" r:id="rId17"/>
    <p:sldId id="399" r:id="rId18"/>
    <p:sldId id="401" r:id="rId19"/>
    <p:sldId id="1148" r:id="rId20"/>
    <p:sldId id="434" r:id="rId21"/>
    <p:sldId id="433" r:id="rId22"/>
    <p:sldId id="432" r:id="rId23"/>
    <p:sldId id="1149" r:id="rId24"/>
    <p:sldId id="1151" r:id="rId25"/>
    <p:sldId id="437" r:id="rId26"/>
    <p:sldId id="1150" r:id="rId27"/>
    <p:sldId id="1152" r:id="rId28"/>
    <p:sldId id="1153" r:id="rId29"/>
    <p:sldId id="1154" r:id="rId30"/>
    <p:sldId id="1155" r:id="rId31"/>
    <p:sldId id="1157" r:id="rId32"/>
    <p:sldId id="1156" r:id="rId33"/>
    <p:sldId id="409" r:id="rId34"/>
    <p:sldId id="408" r:id="rId35"/>
    <p:sldId id="1158" r:id="rId36"/>
    <p:sldId id="1159" r:id="rId37"/>
    <p:sldId id="1160" r:id="rId38"/>
    <p:sldId id="1161" r:id="rId39"/>
    <p:sldId id="1163" r:id="rId40"/>
    <p:sldId id="1164" r:id="rId41"/>
    <p:sldId id="1165" r:id="rId42"/>
    <p:sldId id="410" r:id="rId43"/>
    <p:sldId id="438" r:id="rId44"/>
    <p:sldId id="439" r:id="rId45"/>
    <p:sldId id="1167" r:id="rId46"/>
    <p:sldId id="1166" r:id="rId47"/>
    <p:sldId id="1169" r:id="rId48"/>
    <p:sldId id="419" r:id="rId49"/>
    <p:sldId id="420" r:id="rId50"/>
    <p:sldId id="418" r:id="rId51"/>
    <p:sldId id="1170" r:id="rId52"/>
    <p:sldId id="1172" r:id="rId53"/>
    <p:sldId id="1171" r:id="rId54"/>
    <p:sldId id="1173" r:id="rId55"/>
    <p:sldId id="1174" r:id="rId56"/>
    <p:sldId id="1177" r:id="rId57"/>
    <p:sldId id="1175" r:id="rId58"/>
    <p:sldId id="117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B"/>
    <a:srgbClr val="EAEAEA"/>
    <a:srgbClr val="002B4C"/>
    <a:srgbClr val="1E4D78"/>
    <a:srgbClr val="506474"/>
    <a:srgbClr val="CDD6DD"/>
    <a:srgbClr val="ABB9C5"/>
    <a:srgbClr val="98090C"/>
    <a:srgbClr val="00111E"/>
    <a:srgbClr val="0013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683" autoAdjust="0"/>
    <p:restoredTop sz="94660"/>
  </p:normalViewPr>
  <p:slideViewPr>
    <p:cSldViewPr snapToGrid="0">
      <p:cViewPr varScale="1">
        <p:scale>
          <a:sx n="56" d="100"/>
          <a:sy n="56" d="100"/>
        </p:scale>
        <p:origin x="58" y="5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7C0A1-2168-4D44-92E0-33CC1CABC228}" type="datetimeFigureOut">
              <a:rPr lang="en-US" smtClean="0"/>
              <a:t>3/26/2022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C74EF-DF6A-4421-9BC5-299612A81629}" type="slidenum">
              <a:rPr lang="en-US" smtClean="0"/>
              <a:t>‹#›</a:t>
            </a:fld>
            <a:endParaRPr lang="en-US"/>
          </a:p>
        </p:txBody>
      </p:sp>
    </p:spTree>
    <p:extLst>
      <p:ext uri="{BB962C8B-B14F-4D97-AF65-F5344CB8AC3E}">
        <p14:creationId xmlns:p14="http://schemas.microsoft.com/office/powerpoint/2010/main" val="2897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1C74EF-DF6A-4421-9BC5-299612A81629}" type="slidenum">
              <a:rPr lang="en-US" smtClean="0"/>
              <a:t>8</a:t>
            </a:fld>
            <a:endParaRPr lang="en-US"/>
          </a:p>
        </p:txBody>
      </p:sp>
    </p:spTree>
    <p:extLst>
      <p:ext uri="{BB962C8B-B14F-4D97-AF65-F5344CB8AC3E}">
        <p14:creationId xmlns:p14="http://schemas.microsoft.com/office/powerpoint/2010/main" val="2821801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3/26/2022</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3/26/2022</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3/26/2022</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3/26/2022</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3/26/2022</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3/26/2022</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3/26/2022</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3/26/2022</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3/26/2022</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3/26/2022</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3/26/2022</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3/26/2022</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9.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gif"/><Relationship Id="rId5" Type="http://schemas.openxmlformats.org/officeDocument/2006/relationships/image" Target="../media/image2.jp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3.xml"/><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4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4.wdp"/><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DFEEBF9E-D608-4B12-8A77-82CB75CEFE70}"/>
              </a:ext>
            </a:extLst>
          </p:cNvPr>
          <p:cNvPicPr>
            <a:picLocks noChangeAspect="1"/>
          </p:cNvPicPr>
          <p:nvPr/>
        </p:nvPicPr>
        <p:blipFill rotWithShape="1">
          <a:blip r:embed="rId2">
            <a:extLst>
              <a:ext uri="{28A0092B-C50C-407E-A947-70E740481C1C}">
                <a14:useLocalDpi xmlns:a14="http://schemas.microsoft.com/office/drawing/2010/main" val="0"/>
              </a:ext>
            </a:extLst>
          </a:blip>
          <a:srcRect b="3303"/>
          <a:stretch/>
        </p:blipFill>
        <p:spPr>
          <a:xfrm>
            <a:off x="3171036" y="130629"/>
            <a:ext cx="5183068" cy="6727371"/>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6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4389120" y="-1"/>
            <a:ext cx="7842069" cy="6858001"/>
          </a:xfrm>
          <a:prstGeom prst="rect">
            <a:avLst/>
          </a:prstGeom>
        </p:spPr>
        <p:txBody>
          <a:bodyPr vert="horz" lIns="0" tIns="18288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600"/>
              </a:lnSpc>
              <a:spcBef>
                <a:spcPts val="0"/>
              </a:spcBef>
            </a:pPr>
            <a:r>
              <a:rPr lang="en-US" sz="4600" b="1" dirty="0">
                <a:latin typeface="Arial" panose="020B0604020202020204" pitchFamily="34" charset="0"/>
                <a:cs typeface="Arial" panose="020B0604020202020204" pitchFamily="34" charset="0"/>
              </a:rPr>
              <a:t>A true artist takes time to work toward absolute perfection.</a:t>
            </a:r>
          </a:p>
          <a:p>
            <a:pPr algn="l">
              <a:lnSpc>
                <a:spcPts val="4600"/>
              </a:lnSpc>
              <a:spcBef>
                <a:spcPts val="0"/>
              </a:spcBef>
            </a:pPr>
            <a:r>
              <a:rPr lang="en-US" sz="4600" b="1" dirty="0">
                <a:latin typeface="Arial" panose="020B0604020202020204" pitchFamily="34" charset="0"/>
                <a:cs typeface="Arial" panose="020B0604020202020204" pitchFamily="34" charset="0"/>
              </a:rPr>
              <a:t>Look at the detail in just one potter’s masterpiece. </a:t>
            </a:r>
          </a:p>
          <a:p>
            <a:pPr algn="l">
              <a:lnSpc>
                <a:spcPts val="4600"/>
              </a:lnSpc>
              <a:spcBef>
                <a:spcPts val="0"/>
              </a:spcBef>
            </a:pPr>
            <a:r>
              <a:rPr lang="en-US" sz="4600" b="1" dirty="0">
                <a:latin typeface="Arial" panose="020B0604020202020204" pitchFamily="34" charset="0"/>
                <a:cs typeface="Arial" panose="020B0604020202020204" pitchFamily="34" charset="0"/>
              </a:rPr>
              <a:t>God will work on us until we are in the image of Jesus.</a:t>
            </a:r>
          </a:p>
          <a:p>
            <a:pPr algn="l">
              <a:lnSpc>
                <a:spcPts val="4600"/>
              </a:lnSpc>
              <a:spcBef>
                <a:spcPts val="0"/>
              </a:spcBef>
            </a:pPr>
            <a:r>
              <a:rPr lang="en-US" sz="4600" b="1" dirty="0">
                <a:latin typeface="Arial" panose="020B0604020202020204" pitchFamily="34" charset="0"/>
                <a:cs typeface="Arial" panose="020B0604020202020204" pitchFamily="34" charset="0"/>
              </a:rPr>
              <a:t>Today, we will look at God’s use of “process” and time in CREATION itself.</a:t>
            </a:r>
          </a:p>
        </p:txBody>
      </p:sp>
      <p:pic>
        <p:nvPicPr>
          <p:cNvPr id="3" name="Picture 2" descr="A picture containing vessel, dark, sitting, vase&#10;&#10;Description automatically generated">
            <a:extLst>
              <a:ext uri="{FF2B5EF4-FFF2-40B4-BE49-F238E27FC236}">
                <a16:creationId xmlns:a16="http://schemas.microsoft.com/office/drawing/2014/main" id="{A65B191B-3858-4FFA-BBB2-3BFD672CEB2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20000"/>
                    </a14:imgEffect>
                    <a14:imgEffect>
                      <a14:brightnessContrast bright="15000" contrast="5000"/>
                    </a14:imgEffect>
                  </a14:imgLayer>
                </a14:imgProps>
              </a:ext>
              <a:ext uri="{28A0092B-C50C-407E-A947-70E740481C1C}">
                <a14:useLocalDpi xmlns:a14="http://schemas.microsoft.com/office/drawing/2010/main" val="0"/>
              </a:ext>
            </a:extLst>
          </a:blip>
          <a:srcRect l="38614" r="24276"/>
          <a:stretch/>
        </p:blipFill>
        <p:spPr>
          <a:xfrm>
            <a:off x="757336" y="202479"/>
            <a:ext cx="3393385" cy="6372225"/>
          </a:xfrm>
          <a:prstGeom prst="rect">
            <a:avLst/>
          </a:prstGeom>
        </p:spPr>
      </p:pic>
    </p:spTree>
    <p:custDataLst>
      <p:tags r:id="rId1"/>
    </p:custDataLst>
    <p:extLst>
      <p:ext uri="{BB962C8B-B14F-4D97-AF65-F5344CB8AC3E}">
        <p14:creationId xmlns:p14="http://schemas.microsoft.com/office/powerpoint/2010/main" val="12564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Gen 1:2 NET</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"Now the earth was without shape and empty, and darkness was over the surface of the watery deep, but the Spirit of God was moving over the surface of the water." </a:t>
            </a:r>
          </a:p>
        </p:txBody>
      </p:sp>
    </p:spTree>
    <p:extLst>
      <p:ext uri="{BB962C8B-B14F-4D97-AF65-F5344CB8AC3E}">
        <p14:creationId xmlns:p14="http://schemas.microsoft.com/office/powerpoint/2010/main" val="2475758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ISA 45:18 TPT</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“…He created the earth, shaped it, and established it all by himself. He made it fit and orderly and beautiful for its inhabitants…” </a:t>
            </a:r>
          </a:p>
        </p:txBody>
      </p:sp>
    </p:spTree>
    <p:extLst>
      <p:ext uri="{BB962C8B-B14F-4D97-AF65-F5344CB8AC3E}">
        <p14:creationId xmlns:p14="http://schemas.microsoft.com/office/powerpoint/2010/main" val="3638233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latin typeface="Arial" panose="020B0604020202020204" pitchFamily="34" charset="0"/>
              <a:cs typeface="Arial" panose="020B0604020202020204" pitchFamily="34" charset="0"/>
            </a:endParaRPr>
          </a:p>
          <a:p>
            <a:pPr algn="l"/>
            <a:r>
              <a:rPr lang="en-US" sz="4400" b="1" dirty="0">
                <a:latin typeface="Arial" panose="020B0604020202020204" pitchFamily="34" charset="0"/>
                <a:cs typeface="Arial" panose="020B0604020202020204" pitchFamily="34" charset="0"/>
              </a:rPr>
              <a:t>Question #2</a:t>
            </a:r>
          </a:p>
          <a:p>
            <a:pPr algn="l"/>
            <a:r>
              <a:rPr lang="en-US" sz="4400" b="1" dirty="0">
                <a:latin typeface="Arial" panose="020B0604020202020204" pitchFamily="34" charset="0"/>
                <a:cs typeface="Arial" panose="020B0604020202020204" pitchFamily="34" charset="0"/>
              </a:rPr>
              <a:t>These verses show that God used a step-by-step process while preparing the earth for mankind. He took six whole days for this process (a very long time for God). </a:t>
            </a:r>
          </a:p>
          <a:p>
            <a:pPr algn="l"/>
            <a:r>
              <a:rPr lang="en-US" sz="4400" b="1" dirty="0">
                <a:latin typeface="Arial" panose="020B0604020202020204" pitchFamily="34" charset="0"/>
                <a:cs typeface="Arial" panose="020B0604020202020204" pitchFamily="34" charset="0"/>
              </a:rPr>
              <a:t>How is God’s use of time and process different from how (most of us) would prefer God worked on our behalf?</a:t>
            </a:r>
          </a:p>
          <a:p>
            <a:pPr algn="l"/>
            <a:endParaRPr lang="en-US" sz="5400" dirty="0"/>
          </a:p>
          <a:p>
            <a:pPr algn="l"/>
            <a:endParaRPr lang="en-US" dirty="0"/>
          </a:p>
        </p:txBody>
      </p:sp>
    </p:spTree>
    <p:extLst>
      <p:ext uri="{BB962C8B-B14F-4D97-AF65-F5344CB8AC3E}">
        <p14:creationId xmlns:p14="http://schemas.microsoft.com/office/powerpoint/2010/main" val="813913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lack, dark, white, sitting&#10;&#10;Description automatically generated">
            <a:extLst>
              <a:ext uri="{FF2B5EF4-FFF2-40B4-BE49-F238E27FC236}">
                <a16:creationId xmlns:a16="http://schemas.microsoft.com/office/drawing/2014/main" id="{799690FA-83A2-44E5-BE8B-2C329AAA5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1" y="1764281"/>
            <a:ext cx="12031579" cy="5109836"/>
          </a:xfrm>
          <a:prstGeom prst="rect">
            <a:avLst/>
          </a:prstGeom>
        </p:spPr>
      </p:pic>
      <p:pic>
        <p:nvPicPr>
          <p:cNvPr id="5" name="Picture 4" descr="A picture containing standing, dark, front, water&#10;&#10;Description automatically generated">
            <a:extLst>
              <a:ext uri="{FF2B5EF4-FFF2-40B4-BE49-F238E27FC236}">
                <a16:creationId xmlns:a16="http://schemas.microsoft.com/office/drawing/2014/main" id="{512FCDBD-8E1E-4147-9795-4909933CE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8837"/>
            <a:ext cx="12192000" cy="4145280"/>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316832" y="891871"/>
            <a:ext cx="7104674" cy="20785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7200" b="1" dirty="0">
                <a:ln w="25400">
                  <a:solidFill>
                    <a:schemeClr val="bg1"/>
                  </a:solidFill>
                </a:ln>
                <a:solidFill>
                  <a:srgbClr val="98090C"/>
                </a:solidFill>
                <a:effectLst>
                  <a:glow rad="127000">
                    <a:srgbClr val="0070C0"/>
                  </a:glow>
                </a:effectLst>
              </a:rPr>
              <a:t>And it was </a:t>
            </a:r>
          </a:p>
          <a:p>
            <a:pPr>
              <a:lnSpc>
                <a:spcPct val="100000"/>
              </a:lnSpc>
              <a:spcBef>
                <a:spcPts val="0"/>
              </a:spcBef>
            </a:pPr>
            <a:r>
              <a:rPr lang="en-US" sz="7200" b="1" dirty="0">
                <a:ln w="25400">
                  <a:solidFill>
                    <a:schemeClr val="bg1"/>
                  </a:solidFill>
                </a:ln>
                <a:solidFill>
                  <a:srgbClr val="98090C"/>
                </a:solidFill>
                <a:effectLst>
                  <a:glow rad="127000">
                    <a:srgbClr val="0070C0"/>
                  </a:glow>
                </a:effectLst>
              </a:rPr>
              <a:t>GOOD!</a:t>
            </a:r>
          </a:p>
        </p:txBody>
      </p:sp>
      <p:pic>
        <p:nvPicPr>
          <p:cNvPr id="3" name="Picture 2" descr="A picture containing shirt, room&#10;&#10;Description automatically generated">
            <a:extLst>
              <a:ext uri="{FF2B5EF4-FFF2-40B4-BE49-F238E27FC236}">
                <a16:creationId xmlns:a16="http://schemas.microsoft.com/office/drawing/2014/main" id="{1DE5DBAB-1A87-419F-9E63-C761DE27132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5000"/>
                    </a14:imgEffect>
                    <a14:imgEffect>
                      <a14:saturation sat="15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5752084" y="168880"/>
            <a:ext cx="5935579" cy="6689120"/>
          </a:xfrm>
          <a:prstGeom prst="rect">
            <a:avLst/>
          </a:prstGeom>
        </p:spPr>
      </p:pic>
    </p:spTree>
    <p:extLst>
      <p:ext uri="{BB962C8B-B14F-4D97-AF65-F5344CB8AC3E}">
        <p14:creationId xmlns:p14="http://schemas.microsoft.com/office/powerpoint/2010/main" val="307141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There are at least three reasons why God may choose to use a step-by-step process in His workmanship:</a:t>
            </a:r>
            <a:br>
              <a:rPr lang="en-US" sz="4800" b="1" dirty="0">
                <a:latin typeface="Arial" panose="020B0604020202020204" pitchFamily="34" charset="0"/>
                <a:cs typeface="Arial" panose="020B0604020202020204" pitchFamily="34" charset="0"/>
              </a:rPr>
            </a:br>
            <a:endParaRPr lang="en-US" sz="4800" b="1" dirty="0">
              <a:latin typeface="Arial" panose="020B0604020202020204" pitchFamily="34" charset="0"/>
              <a:cs typeface="Arial" panose="020B0604020202020204" pitchFamily="34" charset="0"/>
            </a:endParaRPr>
          </a:p>
          <a:p>
            <a:pPr algn="l">
              <a:lnSpc>
                <a:spcPts val="4800"/>
              </a:lnSpc>
              <a:spcBef>
                <a:spcPts val="0"/>
              </a:spcBef>
            </a:pPr>
            <a:r>
              <a:rPr lang="en-US" sz="4800" b="1" dirty="0">
                <a:latin typeface="Arial" panose="020B0604020202020204" pitchFamily="34" charset="0"/>
                <a:cs typeface="Arial" panose="020B0604020202020204" pitchFamily="34" charset="0"/>
              </a:rPr>
              <a:t>Firstly, like a chef on a cooking show…</a:t>
            </a:r>
          </a:p>
          <a:p>
            <a:pPr algn="l">
              <a:lnSpc>
                <a:spcPts val="4800"/>
              </a:lnSpc>
              <a:spcBef>
                <a:spcPts val="0"/>
              </a:spcBef>
            </a:pPr>
            <a:r>
              <a:rPr lang="en-US" sz="4800" b="1" dirty="0">
                <a:latin typeface="Arial" panose="020B0604020202020204" pitchFamily="34" charset="0"/>
                <a:cs typeface="Arial" panose="020B0604020202020204" pitchFamily="34" charset="0"/>
              </a:rPr>
              <a:t>He wants to demonstrate each of the steps as they progressively build upon each other in His unfolding plan.</a:t>
            </a:r>
          </a:p>
          <a:p>
            <a:pPr algn="l">
              <a:lnSpc>
                <a:spcPts val="4800"/>
              </a:lnSpc>
              <a:spcBef>
                <a:spcPts val="0"/>
              </a:spcBef>
            </a:pPr>
            <a:endParaRPr lang="en-US" sz="4800" b="1" dirty="0">
              <a:latin typeface="Arial" panose="020B0604020202020204" pitchFamily="34" charset="0"/>
              <a:cs typeface="Arial" panose="020B0604020202020204" pitchFamily="34" charset="0"/>
            </a:endParaRPr>
          </a:p>
          <a:p>
            <a:pPr algn="l">
              <a:lnSpc>
                <a:spcPts val="4800"/>
              </a:lnSpc>
              <a:spcBef>
                <a:spcPts val="0"/>
              </a:spcBef>
            </a:pPr>
            <a:r>
              <a:rPr lang="en-US" sz="4800" b="1" dirty="0"/>
              <a:t>Consider this verse:</a:t>
            </a:r>
          </a:p>
          <a:p>
            <a:pPr algn="l">
              <a:lnSpc>
                <a:spcPts val="4800"/>
              </a:lnSpc>
              <a:spcBef>
                <a:spcPts val="0"/>
              </a:spcBef>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4434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8931" y="-35992"/>
            <a:ext cx="11918896"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Neh. 9:6 NLV</a:t>
            </a:r>
          </a:p>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“…You made the heavens, </a:t>
            </a:r>
          </a:p>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the heaven of heavens with all their angels. </a:t>
            </a:r>
          </a:p>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You have made the earth and all that is on it, </a:t>
            </a:r>
          </a:p>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and the seas and all that is in them. </a:t>
            </a:r>
          </a:p>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You give life to all of them, </a:t>
            </a:r>
          </a:p>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and the angels of heaven bow down to You.” </a:t>
            </a:r>
          </a:p>
        </p:txBody>
      </p:sp>
    </p:spTree>
    <p:custDataLst>
      <p:tags r:id="rId1"/>
    </p:custDataLst>
    <p:extLst>
      <p:ext uri="{BB962C8B-B14F-4D97-AF65-F5344CB8AC3E}">
        <p14:creationId xmlns:p14="http://schemas.microsoft.com/office/powerpoint/2010/main" val="138785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228600"/>
            <a:ext cx="12192000" cy="65118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Here, scripture lists His creation process in steps and, as a result, the angels bow down in admiration of His work. </a:t>
            </a:r>
          </a:p>
          <a:p>
            <a:pPr algn="l">
              <a:lnSpc>
                <a:spcPts val="4800"/>
              </a:lnSpc>
              <a:spcBef>
                <a:spcPts val="0"/>
              </a:spcBef>
            </a:pPr>
            <a:r>
              <a:rPr lang="en-US" sz="4800" b="1" dirty="0">
                <a:latin typeface="Arial" panose="020B0604020202020204" pitchFamily="34" charset="0"/>
                <a:cs typeface="Arial" panose="020B0604020202020204" pitchFamily="34" charset="0"/>
              </a:rPr>
              <a:t>They admire every step of His process.</a:t>
            </a:r>
          </a:p>
        </p:txBody>
      </p:sp>
    </p:spTree>
    <p:custDataLst>
      <p:tags r:id="rId1"/>
    </p:custDataLst>
    <p:extLst>
      <p:ext uri="{BB962C8B-B14F-4D97-AF65-F5344CB8AC3E}">
        <p14:creationId xmlns:p14="http://schemas.microsoft.com/office/powerpoint/2010/main" val="134848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18288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Secondly, He wants to allow each step to have plenty of TIME and space to do its work. </a:t>
            </a:r>
          </a:p>
          <a:p>
            <a:pPr algn="l">
              <a:lnSpc>
                <a:spcPts val="4800"/>
              </a:lnSpc>
              <a:spcBef>
                <a:spcPts val="0"/>
              </a:spcBef>
            </a:pPr>
            <a:r>
              <a:rPr lang="en-US" sz="4800" b="1" dirty="0">
                <a:latin typeface="Arial" panose="020B0604020202020204" pitchFamily="34" charset="0"/>
                <a:cs typeface="Arial" panose="020B0604020202020204" pitchFamily="34" charset="0"/>
              </a:rPr>
              <a:t>After all, He is working with very stubborn subjects –mankind (us).</a:t>
            </a:r>
          </a:p>
        </p:txBody>
      </p:sp>
    </p:spTree>
    <p:custDataLst>
      <p:tags r:id="rId1"/>
    </p:custDataLst>
    <p:extLst>
      <p:ext uri="{BB962C8B-B14F-4D97-AF65-F5344CB8AC3E}">
        <p14:creationId xmlns:p14="http://schemas.microsoft.com/office/powerpoint/2010/main" val="160365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8931" y="-35992"/>
            <a:ext cx="11918896"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2 Co 3:18 WE </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"…People can see that we have </a:t>
            </a:r>
            <a:r>
              <a:rPr lang="en-US" sz="4800" b="1" u="sng" dirty="0">
                <a:solidFill>
                  <a:schemeClr val="bg1"/>
                </a:solidFill>
                <a:effectLst>
                  <a:glow rad="88900">
                    <a:schemeClr val="tx1"/>
                  </a:glow>
                </a:effectLst>
                <a:latin typeface="Arial" panose="020B0604020202020204" pitchFamily="34" charset="0"/>
                <a:cs typeface="Arial" panose="020B0604020202020204" pitchFamily="34" charset="0"/>
              </a:rPr>
              <a:t>some</a:t>
            </a: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of the bright and wonderful light that the Lord has. And </a:t>
            </a:r>
            <a:r>
              <a:rPr lang="en-US" sz="4800" b="1" u="sng" dirty="0">
                <a:solidFill>
                  <a:schemeClr val="bg1"/>
                </a:solidFill>
                <a:effectLst>
                  <a:glow rad="88900">
                    <a:schemeClr val="tx1"/>
                  </a:glow>
                </a:effectLst>
                <a:latin typeface="Arial" panose="020B0604020202020204" pitchFamily="34" charset="0"/>
                <a:cs typeface="Arial" panose="020B0604020202020204" pitchFamily="34" charset="0"/>
              </a:rPr>
              <a:t>we are becoming brighter</a:t>
            </a: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and brighter, more and </a:t>
            </a:r>
            <a:r>
              <a:rPr lang="en-US" sz="4800" b="1" u="sng" dirty="0">
                <a:solidFill>
                  <a:schemeClr val="bg1"/>
                </a:solidFill>
                <a:effectLst>
                  <a:glow rad="88900">
                    <a:schemeClr val="tx1"/>
                  </a:glow>
                </a:effectLst>
                <a:latin typeface="Arial" panose="020B0604020202020204" pitchFamily="34" charset="0"/>
                <a:cs typeface="Arial" panose="020B0604020202020204" pitchFamily="34" charset="0"/>
              </a:rPr>
              <a:t>more like him</a:t>
            </a: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It is the Lord, the Spirit, who does this.” </a:t>
            </a:r>
          </a:p>
        </p:txBody>
      </p:sp>
    </p:spTree>
    <p:extLst>
      <p:ext uri="{BB962C8B-B14F-4D97-AF65-F5344CB8AC3E}">
        <p14:creationId xmlns:p14="http://schemas.microsoft.com/office/powerpoint/2010/main" val="3786863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8B426-5BB9-4CF4-959D-CEC95CDCEF0C}"/>
              </a:ext>
            </a:extLst>
          </p:cNvPr>
          <p:cNvSpPr>
            <a:spLocks noGrp="1"/>
          </p:cNvSpPr>
          <p:nvPr>
            <p:ph type="title"/>
          </p:nvPr>
        </p:nvSpPr>
        <p:spPr/>
        <p:txBody>
          <a:bodyPr/>
          <a:lstStyle/>
          <a:p>
            <a:endParaRPr lang="en-US"/>
          </a:p>
        </p:txBody>
      </p:sp>
      <p:pic>
        <p:nvPicPr>
          <p:cNvPr id="5" name="Content Placeholder 4" descr="A picture containing drawing&#10;&#10;Description automatically generated">
            <a:extLst>
              <a:ext uri="{FF2B5EF4-FFF2-40B4-BE49-F238E27FC236}">
                <a16:creationId xmlns:a16="http://schemas.microsoft.com/office/drawing/2014/main" id="{F9369CFD-7235-4CC7-8189-C1FDF0C1BD8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09947" y="0"/>
            <a:ext cx="12192000" cy="6858000"/>
          </a:xfrm>
        </p:spPr>
      </p:pic>
      <p:pic>
        <p:nvPicPr>
          <p:cNvPr id="7" name="Picture 6" descr="A large clock mounted to the side&#10;&#10;Description automatically generated">
            <a:extLst>
              <a:ext uri="{FF2B5EF4-FFF2-40B4-BE49-F238E27FC236}">
                <a16:creationId xmlns:a16="http://schemas.microsoft.com/office/drawing/2014/main" id="{8BD7094C-848A-4769-A30F-5A53834CEF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0350" y="146360"/>
            <a:ext cx="4000500" cy="4000500"/>
          </a:xfrm>
          <a:prstGeom prst="rect">
            <a:avLst/>
          </a:prstGeom>
        </p:spPr>
      </p:pic>
      <p:pic>
        <p:nvPicPr>
          <p:cNvPr id="8" name="clock">
            <a:hlinkClick r:id="" action="ppaction://media"/>
            <a:extLst>
              <a:ext uri="{FF2B5EF4-FFF2-40B4-BE49-F238E27FC236}">
                <a16:creationId xmlns:a16="http://schemas.microsoft.com/office/drawing/2014/main" id="{747F287E-C411-4DC2-8C4B-2FB86EBEFF3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219825" y="7178675"/>
            <a:ext cx="406400" cy="406400"/>
          </a:xfrm>
          <a:prstGeom prst="rect">
            <a:avLst/>
          </a:prstGeom>
        </p:spPr>
      </p:pic>
      <p:sp>
        <p:nvSpPr>
          <p:cNvPr id="6" name="Subtitle 2">
            <a:extLst>
              <a:ext uri="{FF2B5EF4-FFF2-40B4-BE49-F238E27FC236}">
                <a16:creationId xmlns:a16="http://schemas.microsoft.com/office/drawing/2014/main" id="{A7AFDA8D-2DFB-45AF-9ADC-561D31E37CA8}"/>
              </a:ext>
            </a:extLst>
          </p:cNvPr>
          <p:cNvSpPr txBox="1">
            <a:spLocks/>
          </p:cNvSpPr>
          <p:nvPr/>
        </p:nvSpPr>
        <p:spPr>
          <a:xfrm>
            <a:off x="1082565" y="5633545"/>
            <a:ext cx="12192000" cy="122445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Wingdings" panose="05000000000000000000" pitchFamily="2" charset="2"/>
              <a:buChar char="v"/>
            </a:pPr>
            <a:r>
              <a:rPr lang="en-US" sz="4000" b="1" dirty="0"/>
              <a:t>Today’s lesson is called: “Time FOR Change”</a:t>
            </a:r>
          </a:p>
          <a:p>
            <a:pPr marL="571500" indent="-571500">
              <a:buFont typeface="Wingdings" panose="05000000000000000000" pitchFamily="2" charset="2"/>
              <a:buChar char="v"/>
            </a:pPr>
            <a:r>
              <a:rPr lang="en-US" sz="4000" b="1" dirty="0"/>
              <a:t>Not Time TO change, but TIME FOR change.</a:t>
            </a:r>
          </a:p>
        </p:txBody>
      </p:sp>
    </p:spTree>
    <p:custDataLst>
      <p:tags r:id="rId1"/>
    </p:custDataLst>
    <p:extLst>
      <p:ext uri="{BB962C8B-B14F-4D97-AF65-F5344CB8AC3E}">
        <p14:creationId xmlns:p14="http://schemas.microsoft.com/office/powerpoint/2010/main" val="260184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1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0">
                <p:cTn id="11"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standing in front of a screen&#10;&#10;Description automatically generated">
            <a:extLst>
              <a:ext uri="{FF2B5EF4-FFF2-40B4-BE49-F238E27FC236}">
                <a16:creationId xmlns:a16="http://schemas.microsoft.com/office/drawing/2014/main" id="{B9B09DE2-B381-41F4-9AE5-8E527B6D07A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brightnessContrast bright="10000" contrast="20000"/>
                    </a14:imgEffect>
                  </a14:imgLayer>
                </a14:imgProps>
              </a:ext>
              <a:ext uri="{28A0092B-C50C-407E-A947-70E740481C1C}">
                <a14:useLocalDpi xmlns:a14="http://schemas.microsoft.com/office/drawing/2010/main" val="0"/>
              </a:ext>
            </a:extLst>
          </a:blip>
          <a:srcRect t="5524" b="21333"/>
          <a:stretch/>
        </p:blipFill>
        <p:spPr>
          <a:xfrm>
            <a:off x="-1" y="0"/>
            <a:ext cx="5891349" cy="6837738"/>
          </a:xfrm>
          <a:prstGeom prst="rect">
            <a:avLst/>
          </a:prstGeom>
          <a:effectLst>
            <a:softEdge rad="203200"/>
          </a:effectLst>
        </p:spPr>
      </p:pic>
      <p:sp>
        <p:nvSpPr>
          <p:cNvPr id="5" name="Subtitle 2">
            <a:extLst>
              <a:ext uri="{FF2B5EF4-FFF2-40B4-BE49-F238E27FC236}">
                <a16:creationId xmlns:a16="http://schemas.microsoft.com/office/drawing/2014/main" id="{1BCA955D-1B86-4427-AFAC-70132A567800}"/>
              </a:ext>
            </a:extLst>
          </p:cNvPr>
          <p:cNvSpPr txBox="1">
            <a:spLocks/>
          </p:cNvSpPr>
          <p:nvPr/>
        </p:nvSpPr>
        <p:spPr>
          <a:xfrm>
            <a:off x="5568043" y="440870"/>
            <a:ext cx="6623957" cy="6417129"/>
          </a:xfrm>
          <a:prstGeom prst="rect">
            <a:avLst/>
          </a:prstGeom>
          <a:solidFill>
            <a:schemeClr val="tx1"/>
          </a:solidFill>
        </p:spPr>
        <p:txBody>
          <a:bodyPr vert="horz" lIns="18288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5400" b="1" dirty="0">
                <a:effectLst>
                  <a:glow rad="127000">
                    <a:srgbClr val="CDD6DD"/>
                  </a:glow>
                </a:effectLst>
                <a:latin typeface="Arial" panose="020B0604020202020204" pitchFamily="34" charset="0"/>
                <a:cs typeface="Arial" panose="020B0604020202020204" pitchFamily="34" charset="0"/>
              </a:rPr>
              <a:t>And we are becoming brighter and brighter, more and more like him. It is the Lord, the Spirit, who does this.”</a:t>
            </a:r>
            <a:r>
              <a:rPr lang="en-US" sz="3200" b="1" dirty="0">
                <a:solidFill>
                  <a:srgbClr val="002B4C"/>
                </a:solidFill>
                <a:effectLst>
                  <a:glow rad="127000">
                    <a:srgbClr val="CDD6DD"/>
                  </a:glow>
                </a:effectLst>
                <a:latin typeface="Arial" panose="020B0604020202020204" pitchFamily="34" charset="0"/>
                <a:cs typeface="Arial" panose="020B0604020202020204" pitchFamily="34" charset="0"/>
              </a:rPr>
              <a:t>  2 Co 3:18 WE</a:t>
            </a:r>
          </a:p>
        </p:txBody>
      </p:sp>
    </p:spTree>
    <p:extLst>
      <p:ext uri="{BB962C8B-B14F-4D97-AF65-F5344CB8AC3E}">
        <p14:creationId xmlns:p14="http://schemas.microsoft.com/office/powerpoint/2010/main" val="2763091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hand&#10;&#10;Description automatically generated">
            <a:extLst>
              <a:ext uri="{FF2B5EF4-FFF2-40B4-BE49-F238E27FC236}">
                <a16:creationId xmlns:a16="http://schemas.microsoft.com/office/drawing/2014/main" id="{CF6D42BE-925C-454C-A399-01D20A2481B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rcRect t="8415" b="15604"/>
          <a:stretch/>
        </p:blipFill>
        <p:spPr>
          <a:xfrm>
            <a:off x="-1" y="0"/>
            <a:ext cx="12191999" cy="687478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67732" y="982133"/>
            <a:ext cx="12191998" cy="16086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8000" b="1" dirty="0">
                <a:solidFill>
                  <a:srgbClr val="002B4C"/>
                </a:solidFill>
                <a:effectLst>
                  <a:glow rad="127000">
                    <a:schemeClr val="bg1"/>
                  </a:glow>
                </a:effectLst>
              </a:rPr>
              <a:t>Process Builds Relationship</a:t>
            </a:r>
          </a:p>
        </p:txBody>
      </p:sp>
    </p:spTree>
    <p:extLst>
      <p:ext uri="{BB962C8B-B14F-4D97-AF65-F5344CB8AC3E}">
        <p14:creationId xmlns:p14="http://schemas.microsoft.com/office/powerpoint/2010/main" val="3109875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18288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Thirdly, the Lord wants to include us in the process. </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He doesn’t want to just snap His fingers. </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He wants us to walk with Him and learn to trust Him through times and experiences we may not understand.</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As we do, we develop a relationship with Him. </a:t>
            </a:r>
          </a:p>
        </p:txBody>
      </p:sp>
    </p:spTree>
    <p:custDataLst>
      <p:tags r:id="rId1"/>
    </p:custDataLst>
    <p:extLst>
      <p:ext uri="{BB962C8B-B14F-4D97-AF65-F5344CB8AC3E}">
        <p14:creationId xmlns:p14="http://schemas.microsoft.com/office/powerpoint/2010/main" val="35806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8931" y="-35992"/>
            <a:ext cx="11918896"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t>
            </a:r>
            <a:r>
              <a:rPr lang="en-US" sz="2800" b="1" dirty="0" err="1">
                <a:solidFill>
                  <a:schemeClr val="bg1"/>
                </a:solidFill>
                <a:effectLst>
                  <a:glow rad="88900">
                    <a:schemeClr val="tx1"/>
                  </a:glow>
                </a:effectLst>
                <a:latin typeface="Arial" panose="020B0604020202020204" pitchFamily="34" charset="0"/>
                <a:cs typeface="Arial" panose="020B0604020202020204" pitchFamily="34" charset="0"/>
              </a:rPr>
              <a:t>Phl</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 3:12 KJV HCSB </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"Not that I have already reached the goal or am already fully mature, but I make every effort to take hold of it because I also have been taken hold of by Christ Jesus.” </a:t>
            </a:r>
          </a:p>
        </p:txBody>
      </p:sp>
    </p:spTree>
    <p:extLst>
      <p:ext uri="{BB962C8B-B14F-4D97-AF65-F5344CB8AC3E}">
        <p14:creationId xmlns:p14="http://schemas.microsoft.com/office/powerpoint/2010/main" val="1031999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A story is told of a boat rowing event.</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The oarsmen paired up, two per boat.</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A very small man was left, seemingly without a partner…</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When a huge man , with a pleasant smile walked up to him and said, “We Row?”</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The weaker man agreed, and they formed a partnership.</a:t>
            </a:r>
          </a:p>
        </p:txBody>
      </p:sp>
    </p:spTree>
    <p:custDataLst>
      <p:tags r:id="rId1"/>
    </p:custDataLst>
    <p:extLst>
      <p:ext uri="{BB962C8B-B14F-4D97-AF65-F5344CB8AC3E}">
        <p14:creationId xmlns:p14="http://schemas.microsoft.com/office/powerpoint/2010/main" val="260329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7837713" y="0"/>
            <a:ext cx="4354285" cy="3837214"/>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r>
              <a:rPr lang="en-US" sz="10000" b="1" dirty="0">
                <a:ln w="12700">
                  <a:solidFill>
                    <a:srgbClr val="00B050"/>
                  </a:solidFill>
                </a:ln>
                <a:solidFill>
                  <a:schemeClr val="accent5">
                    <a:lumMod val="75000"/>
                  </a:schemeClr>
                </a:solidFill>
                <a:effectLst/>
                <a:latin typeface="Arial" panose="020B0604020202020204" pitchFamily="34" charset="0"/>
                <a:ea typeface="+mj-ea"/>
                <a:cs typeface="Arial" panose="020B0604020202020204" pitchFamily="34" charset="0"/>
              </a:rPr>
              <a:t>“We Win!”</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clock&#10;&#10;Description automatically generated">
            <a:extLst>
              <a:ext uri="{FF2B5EF4-FFF2-40B4-BE49-F238E27FC236}">
                <a16:creationId xmlns:a16="http://schemas.microsoft.com/office/drawing/2014/main" id="{15D8C897-0E77-4382-AD47-5982909B3E9F}"/>
              </a:ext>
            </a:extLst>
          </p:cNvPr>
          <p:cNvPicPr>
            <a:picLocks noChangeAspect="1"/>
          </p:cNvPicPr>
          <p:nvPr/>
        </p:nvPicPr>
        <p:blipFill rotWithShape="1">
          <a:blip r:embed="rId2">
            <a:extLst>
              <a:ext uri="{28A0092B-C50C-407E-A947-70E740481C1C}">
                <a14:useLocalDpi xmlns:a14="http://schemas.microsoft.com/office/drawing/2010/main" val="0"/>
              </a:ext>
            </a:extLst>
          </a:blip>
          <a:srcRect r="-1" b="1096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40561829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As you might imagine, the smaller man could barely pull his oar.</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The large man did all the work with ease. </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Because of his strength, the pair easily pulled out ahead of the rest and then arrived first to the finish.</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With joy in his voice, the strong man turned to his puny partner and exclaimed, “WE WIN!”  </a:t>
            </a:r>
          </a:p>
          <a:p>
            <a:pPr algn="l">
              <a:lnSpc>
                <a:spcPts val="4800"/>
              </a:lnSpc>
              <a:spcBef>
                <a:spcPts val="0"/>
              </a:spcBef>
            </a:pPr>
            <a:endParaRPr lang="en-US" sz="4800" b="1" dirty="0">
              <a:solidFill>
                <a:srgbClr val="002B4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5163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Yes, the larger man was entirely responsible for the win…</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But it was his great pleasure to share the win with his companion and friend.</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Both of these things are true…</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The strong man did it (really) and…</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They did it together.</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This is the relationship the Lord wants to develop with his sons and daughters.</a:t>
            </a:r>
          </a:p>
          <a:p>
            <a:pPr algn="l">
              <a:lnSpc>
                <a:spcPts val="4800"/>
              </a:lnSpc>
              <a:spcBef>
                <a:spcPts val="0"/>
              </a:spcBef>
            </a:pPr>
            <a:endParaRPr lang="en-US" sz="4800" b="1" dirty="0">
              <a:solidFill>
                <a:srgbClr val="002B4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248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We need to know that He rowed with us every stretch of our Christian race, and that He, alone, brought us to victory.</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Yet, at the same time, we should know that He works with us and in us so that He might spend time with us and develop a growing relationship with us.</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“We Win!”</a:t>
            </a:r>
          </a:p>
          <a:p>
            <a:pPr algn="l">
              <a:lnSpc>
                <a:spcPts val="4800"/>
              </a:lnSpc>
              <a:spcBef>
                <a:spcPts val="0"/>
              </a:spcBef>
            </a:pPr>
            <a:endParaRPr lang="en-US" sz="4800" b="1" dirty="0">
              <a:solidFill>
                <a:srgbClr val="002B4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5712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In Genesis 1:2-3 we find that the earth is in a condition which reflects of the state of mankind just before Jesus and the Holy Spirit begin to work in our lives.</a:t>
            </a:r>
          </a:p>
          <a:p>
            <a:pPr algn="l">
              <a:lnSpc>
                <a:spcPts val="4800"/>
              </a:lnSpc>
              <a:spcBef>
                <a:spcPts val="0"/>
              </a:spcBef>
            </a:pPr>
            <a:r>
              <a:rPr lang="en-US" sz="4800" b="1" dirty="0">
                <a:solidFill>
                  <a:srgbClr val="002B4C"/>
                </a:solidFill>
                <a:latin typeface="Arial" panose="020B0604020202020204" pitchFamily="34" charset="0"/>
                <a:cs typeface="Arial" panose="020B0604020202020204" pitchFamily="34" charset="0"/>
              </a:rPr>
              <a:t>In this verse, we see a metaphor (or picture) of salvation.</a:t>
            </a:r>
          </a:p>
          <a:p>
            <a:pPr algn="l">
              <a:lnSpc>
                <a:spcPts val="4800"/>
              </a:lnSpc>
              <a:spcBef>
                <a:spcPts val="0"/>
              </a:spcBef>
            </a:pPr>
            <a:endParaRPr lang="en-US" sz="4800" b="1" dirty="0">
              <a:solidFill>
                <a:srgbClr val="002B4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5955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82880" tIns="91440" rIns="91440" bIns="0">
            <a:noAutofit/>
          </a:bodyPr>
          <a:lstStyle/>
          <a:p>
            <a:pPr algn="l">
              <a:lnSpc>
                <a:spcPts val="4400"/>
              </a:lnSpc>
              <a:spcBef>
                <a:spcPts val="0"/>
              </a:spcBef>
            </a:pPr>
            <a:r>
              <a:rPr lang="en-US" sz="4600" b="1" dirty="0">
                <a:latin typeface="Arial" panose="020B0604020202020204" pitchFamily="34" charset="0"/>
                <a:cs typeface="Arial" panose="020B0604020202020204" pitchFamily="34" charset="0"/>
              </a:rPr>
              <a:t>The next major truth we are going to examine is TIME itself.</a:t>
            </a:r>
          </a:p>
          <a:p>
            <a:pPr algn="l">
              <a:lnSpc>
                <a:spcPts val="4400"/>
              </a:lnSpc>
              <a:spcBef>
                <a:spcPts val="0"/>
              </a:spcBef>
            </a:pPr>
            <a:r>
              <a:rPr lang="en-US" sz="4600" b="1" dirty="0">
                <a:latin typeface="Arial" panose="020B0604020202020204" pitchFamily="34" charset="0"/>
                <a:cs typeface="Arial" panose="020B0604020202020204" pitchFamily="34" charset="0"/>
              </a:rPr>
              <a:t>Last time we studied what happened before time began.</a:t>
            </a:r>
          </a:p>
          <a:p>
            <a:pPr algn="l">
              <a:lnSpc>
                <a:spcPts val="4400"/>
              </a:lnSpc>
              <a:spcBef>
                <a:spcPts val="0"/>
              </a:spcBef>
            </a:pPr>
            <a:r>
              <a:rPr lang="en-US" sz="4600" b="1" dirty="0">
                <a:latin typeface="Arial" panose="020B0604020202020204" pitchFamily="34" charset="0"/>
                <a:cs typeface="Arial" panose="020B0604020202020204" pitchFamily="34" charset="0"/>
              </a:rPr>
              <a:t>The third word in the bible, “beginning” speaks of the first tick of the very first (imaginably) clock.</a:t>
            </a:r>
          </a:p>
          <a:p>
            <a:pPr algn="l">
              <a:lnSpc>
                <a:spcPts val="4400"/>
              </a:lnSpc>
              <a:spcBef>
                <a:spcPts val="0"/>
              </a:spcBef>
            </a:pPr>
            <a:r>
              <a:rPr lang="en-US" sz="4600" b="1" dirty="0">
                <a:latin typeface="Arial" panose="020B0604020202020204" pitchFamily="34" charset="0"/>
                <a:cs typeface="Arial" panose="020B0604020202020204" pitchFamily="34" charset="0"/>
              </a:rPr>
              <a:t>Tick, tick, tick…time began.</a:t>
            </a:r>
          </a:p>
          <a:p>
            <a:pPr algn="l">
              <a:lnSpc>
                <a:spcPts val="4400"/>
              </a:lnSpc>
              <a:spcBef>
                <a:spcPts val="0"/>
              </a:spcBef>
            </a:pPr>
            <a:r>
              <a:rPr lang="en-US" sz="4600" b="1" dirty="0">
                <a:latin typeface="Arial" panose="020B0604020202020204" pitchFamily="34" charset="0"/>
                <a:cs typeface="Arial" panose="020B0604020202020204" pitchFamily="34" charset="0"/>
              </a:rPr>
              <a:t>So, we see that God Himself invented (created) time.</a:t>
            </a:r>
          </a:p>
          <a:p>
            <a:pPr algn="l">
              <a:lnSpc>
                <a:spcPts val="4400"/>
              </a:lnSpc>
              <a:spcBef>
                <a:spcPts val="0"/>
              </a:spcBef>
            </a:pPr>
            <a:r>
              <a:rPr lang="en-US" sz="4600" b="1" dirty="0">
                <a:latin typeface="Arial" panose="020B0604020202020204" pitchFamily="34" charset="0"/>
                <a:cs typeface="Arial" panose="020B0604020202020204" pitchFamily="34" charset="0"/>
              </a:rPr>
              <a:t>What does time mean to God and what does He do with it?</a:t>
            </a:r>
          </a:p>
          <a:p>
            <a:pPr algn="l">
              <a:lnSpc>
                <a:spcPct val="100000"/>
              </a:lnSpc>
              <a:spcBef>
                <a:spcPts val="0"/>
              </a:spcBef>
            </a:pPr>
            <a:endParaRPr lang="en-US" sz="6000" b="1" dirty="0"/>
          </a:p>
        </p:txBody>
      </p:sp>
    </p:spTree>
    <p:custDataLst>
      <p:tags r:id="rId1"/>
    </p:custDataLst>
    <p:extLst>
      <p:ext uri="{BB962C8B-B14F-4D97-AF65-F5344CB8AC3E}">
        <p14:creationId xmlns:p14="http://schemas.microsoft.com/office/powerpoint/2010/main" val="246922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Gen 1:2-5 VOICE </a:t>
            </a:r>
          </a:p>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"At first the earth lacked shape and was totally empty, and a dark fog draped over the deep while God’s spirit-wind hovered over the surface of the empty waters. Then there was the voice of God. Let there be light. And light flashed into being... </a:t>
            </a:r>
          </a:p>
        </p:txBody>
      </p:sp>
    </p:spTree>
    <p:extLst>
      <p:ext uri="{BB962C8B-B14F-4D97-AF65-F5344CB8AC3E}">
        <p14:creationId xmlns:p14="http://schemas.microsoft.com/office/powerpoint/2010/main" val="120825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Gen 1:2-5 VOICE (cont.) </a:t>
            </a:r>
          </a:p>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“…God saw that the light was beautiful and good, and He separated the light from the darkness. God named the light “day” and the darkness “night.” Evening gave way to morning. </a:t>
            </a:r>
          </a:p>
          <a:p>
            <a:pPr>
              <a:lnSpc>
                <a:spcPts val="4800"/>
              </a:lnSpc>
              <a:spcBef>
                <a:spcPts val="2500"/>
              </a:spcBef>
            </a:pPr>
            <a:r>
              <a:rPr lang="en-US" sz="6600" b="1" dirty="0">
                <a:solidFill>
                  <a:schemeClr val="bg1"/>
                </a:solidFill>
                <a:effectLst>
                  <a:glow rad="88900">
                    <a:schemeClr val="tx1"/>
                  </a:glow>
                </a:effectLst>
                <a:latin typeface="Arial" panose="020B0604020202020204" pitchFamily="34" charset="0"/>
                <a:cs typeface="Arial" panose="020B0604020202020204" pitchFamily="34" charset="0"/>
              </a:rPr>
              <a:t>That was day one.” </a:t>
            </a:r>
          </a:p>
        </p:txBody>
      </p:sp>
    </p:spTree>
    <p:extLst>
      <p:ext uri="{BB962C8B-B14F-4D97-AF65-F5344CB8AC3E}">
        <p14:creationId xmlns:p14="http://schemas.microsoft.com/office/powerpoint/2010/main" val="5338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latin typeface="Arial" panose="020B0604020202020204" pitchFamily="34" charset="0"/>
              <a:cs typeface="Arial" panose="020B0604020202020204" pitchFamily="34" charset="0"/>
            </a:endParaRPr>
          </a:p>
          <a:p>
            <a:pPr algn="l"/>
            <a:r>
              <a:rPr lang="en-US" sz="4400" b="1" dirty="0">
                <a:latin typeface="Arial" panose="020B0604020202020204" pitchFamily="34" charset="0"/>
                <a:cs typeface="Arial" panose="020B0604020202020204" pitchFamily="34" charset="0"/>
              </a:rPr>
              <a:t>Question #3</a:t>
            </a:r>
          </a:p>
          <a:p>
            <a:pPr algn="l"/>
            <a:r>
              <a:rPr lang="en-US" sz="4400" b="1" dirty="0">
                <a:latin typeface="Arial" panose="020B0604020202020204" pitchFamily="34" charset="0"/>
                <a:cs typeface="Arial" panose="020B0604020202020204" pitchFamily="34" charset="0"/>
              </a:rPr>
              <a:t>As you consider those verses about what happened to the Earth on its first day, how might it remind us of what happens to a person the first day they give their heart to Jesus?</a:t>
            </a:r>
          </a:p>
          <a:p>
            <a:pPr algn="l"/>
            <a:endParaRPr lang="en-US" sz="5400" dirty="0"/>
          </a:p>
          <a:p>
            <a:pPr algn="l"/>
            <a:endParaRPr lang="en-US" dirty="0"/>
          </a:p>
        </p:txBody>
      </p:sp>
    </p:spTree>
    <p:extLst>
      <p:ext uri="{BB962C8B-B14F-4D97-AF65-F5344CB8AC3E}">
        <p14:creationId xmlns:p14="http://schemas.microsoft.com/office/powerpoint/2010/main" val="568305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white, sky&#10;&#10;Description automatically generated">
            <a:extLst>
              <a:ext uri="{FF2B5EF4-FFF2-40B4-BE49-F238E27FC236}">
                <a16:creationId xmlns:a16="http://schemas.microsoft.com/office/drawing/2014/main" id="{953224AD-A611-4972-89C6-9C977866486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Effect>
                      <a14:brightnessContrast bright="-17000" contrast="11000"/>
                    </a14:imgEffect>
                  </a14:imgLayer>
                </a14:imgProps>
              </a:ext>
              <a:ext uri="{28A0092B-C50C-407E-A947-70E740481C1C}">
                <a14:useLocalDpi xmlns:a14="http://schemas.microsoft.com/office/drawing/2010/main" val="0"/>
              </a:ext>
            </a:extLst>
          </a:blip>
          <a:srcRect t="5879" b="20635"/>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1F2D44A-97EE-438C-A4F9-47CC417B22C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36000"/>
                    </a14:imgEffect>
                  </a14:imgLayer>
                </a14:imgProps>
              </a:ext>
              <a:ext uri="{28A0092B-C50C-407E-A947-70E740481C1C}">
                <a14:useLocalDpi xmlns:a14="http://schemas.microsoft.com/office/drawing/2010/main" val="0"/>
              </a:ext>
            </a:extLst>
          </a:blip>
          <a:stretch>
            <a:fillRect/>
          </a:stretch>
        </p:blipFill>
        <p:spPr>
          <a:xfrm>
            <a:off x="-1" y="-1"/>
            <a:ext cx="12192001" cy="6883589"/>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261257" y="1322613"/>
            <a:ext cx="11774626" cy="40168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3000" b="1" dirty="0">
                <a:effectLst>
                  <a:glow rad="317500">
                    <a:srgbClr val="FBFBFB">
                      <a:alpha val="47000"/>
                    </a:srgbClr>
                  </a:glow>
                </a:effectLst>
                <a:latin typeface="Viner Hand ITC" panose="03070502030502020203" pitchFamily="66" charset="0"/>
              </a:rPr>
              <a:t>“Tohu </a:t>
            </a:r>
            <a:r>
              <a:rPr lang="en-US" sz="13000" b="1" dirty="0" err="1">
                <a:effectLst>
                  <a:glow rad="317500">
                    <a:srgbClr val="FBFBFB">
                      <a:alpha val="47000"/>
                    </a:srgbClr>
                  </a:glow>
                </a:effectLst>
                <a:latin typeface="Viner Hand ITC" panose="03070502030502020203" pitchFamily="66" charset="0"/>
              </a:rPr>
              <a:t>Wabohu</a:t>
            </a:r>
            <a:r>
              <a:rPr lang="en-US" sz="13000" b="1" dirty="0">
                <a:effectLst>
                  <a:glow rad="317500">
                    <a:srgbClr val="FBFBFB">
                      <a:alpha val="47000"/>
                    </a:srgbClr>
                  </a:glow>
                </a:effectLst>
                <a:latin typeface="Viner Hand ITC" panose="03070502030502020203" pitchFamily="66" charset="0"/>
              </a:rPr>
              <a:t>”</a:t>
            </a:r>
          </a:p>
        </p:txBody>
      </p:sp>
    </p:spTree>
    <p:extLst>
      <p:ext uri="{BB962C8B-B14F-4D97-AF65-F5344CB8AC3E}">
        <p14:creationId xmlns:p14="http://schemas.microsoft.com/office/powerpoint/2010/main" val="2285758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18288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Gen. 1:2 says… “At first the earth lacked shape and was totally empty.”</a:t>
            </a:r>
          </a:p>
          <a:p>
            <a:pPr algn="l">
              <a:lnSpc>
                <a:spcPts val="4800"/>
              </a:lnSpc>
              <a:spcBef>
                <a:spcPts val="0"/>
              </a:spcBef>
            </a:pPr>
            <a:r>
              <a:rPr lang="en-US" sz="4800" b="1" dirty="0">
                <a:latin typeface="Arial" panose="020B0604020202020204" pitchFamily="34" charset="0"/>
                <a:cs typeface="Arial" panose="020B0604020202020204" pitchFamily="34" charset="0"/>
              </a:rPr>
              <a:t>In the Hebrew language it says, the earth was “</a:t>
            </a:r>
            <a:r>
              <a:rPr lang="en-US" sz="4800" b="1" dirty="0" err="1">
                <a:latin typeface="Arial" panose="020B0604020202020204" pitchFamily="34" charset="0"/>
                <a:cs typeface="Arial" panose="020B0604020202020204" pitchFamily="34" charset="0"/>
              </a:rPr>
              <a:t>tohu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wabohu</a:t>
            </a:r>
            <a:r>
              <a:rPr lang="en-US" sz="4800" b="1" dirty="0">
                <a:latin typeface="Arial" panose="020B0604020202020204" pitchFamily="34" charset="0"/>
                <a:cs typeface="Arial" panose="020B0604020202020204" pitchFamily="34" charset="0"/>
              </a:rPr>
              <a:t>”…</a:t>
            </a:r>
          </a:p>
          <a:p>
            <a:pPr algn="l">
              <a:lnSpc>
                <a:spcPts val="4800"/>
              </a:lnSpc>
              <a:spcBef>
                <a:spcPts val="0"/>
              </a:spcBef>
            </a:pPr>
            <a:r>
              <a:rPr lang="en-US" sz="4800" b="1" dirty="0">
                <a:latin typeface="Arial" panose="020B0604020202020204" pitchFamily="34" charset="0"/>
                <a:cs typeface="Arial" panose="020B0604020202020204" pitchFamily="34" charset="0"/>
              </a:rPr>
              <a:t>Tohu </a:t>
            </a:r>
            <a:r>
              <a:rPr lang="en-US" sz="4800" b="1" dirty="0" err="1">
                <a:latin typeface="Arial" panose="020B0604020202020204" pitchFamily="34" charset="0"/>
                <a:cs typeface="Arial" panose="020B0604020202020204" pitchFamily="34" charset="0"/>
              </a:rPr>
              <a:t>Wabohu</a:t>
            </a:r>
            <a:r>
              <a:rPr lang="en-US" sz="4800" b="1" dirty="0">
                <a:latin typeface="Arial" panose="020B0604020202020204" pitchFamily="34" charset="0"/>
                <a:cs typeface="Arial" panose="020B0604020202020204" pitchFamily="34" charset="0"/>
              </a:rPr>
              <a:t> means “waste” and “emptiness” in English.</a:t>
            </a:r>
          </a:p>
        </p:txBody>
      </p:sp>
    </p:spTree>
    <p:custDataLst>
      <p:tags r:id="rId1"/>
    </p:custDataLst>
    <p:extLst>
      <p:ext uri="{BB962C8B-B14F-4D97-AF65-F5344CB8AC3E}">
        <p14:creationId xmlns:p14="http://schemas.microsoft.com/office/powerpoint/2010/main" val="220528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18288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Before we know Jesus, our lives consist of waste and emptiness.</a:t>
            </a:r>
          </a:p>
          <a:p>
            <a:pPr algn="l">
              <a:lnSpc>
                <a:spcPts val="4800"/>
              </a:lnSpc>
              <a:spcBef>
                <a:spcPts val="0"/>
              </a:spcBef>
            </a:pPr>
            <a:r>
              <a:rPr lang="en-US" sz="4800" b="1" dirty="0">
                <a:latin typeface="Arial" panose="020B0604020202020204" pitchFamily="34" charset="0"/>
                <a:cs typeface="Arial" panose="020B0604020202020204" pitchFamily="34" charset="0"/>
              </a:rPr>
              <a:t>We are covered in darkness. </a:t>
            </a:r>
          </a:p>
          <a:p>
            <a:pPr algn="l">
              <a:lnSpc>
                <a:spcPts val="4800"/>
              </a:lnSpc>
              <a:spcBef>
                <a:spcPts val="0"/>
              </a:spcBef>
            </a:pPr>
            <a:r>
              <a:rPr lang="en-US" sz="4800" b="1" dirty="0"/>
              <a:t>So, where is God when we are suffering </a:t>
            </a:r>
            <a:r>
              <a:rPr lang="en-US" sz="4800" b="1" dirty="0" err="1"/>
              <a:t>tohu</a:t>
            </a:r>
            <a:r>
              <a:rPr lang="en-US" sz="4800" b="1" dirty="0"/>
              <a:t> </a:t>
            </a:r>
            <a:r>
              <a:rPr lang="en-US" sz="4800" b="1" dirty="0" err="1"/>
              <a:t>wabohu</a:t>
            </a:r>
            <a:r>
              <a:rPr lang="en-US" sz="4800" b="1" dirty="0"/>
              <a:t> in our lives?</a:t>
            </a:r>
          </a:p>
          <a:p>
            <a:pPr algn="l">
              <a:lnSpc>
                <a:spcPts val="4800"/>
              </a:lnSpc>
              <a:spcBef>
                <a:spcPts val="0"/>
              </a:spcBef>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7033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Job 22:10-14 CJB</a:t>
            </a:r>
          </a:p>
          <a:p>
            <a:pPr algn="l">
              <a:lnSpc>
                <a:spcPts val="4800"/>
              </a:lnSpc>
              <a:spcBef>
                <a:spcPts val="25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"At first the earth lacked shape and was totally empty, and a dark fog draped over the deep while God’s spirit-wind hovered over the surface of the empty waters. Then there was the voice of God. Let there be light. And light flashed into being...” </a:t>
            </a:r>
          </a:p>
        </p:txBody>
      </p:sp>
    </p:spTree>
    <p:extLst>
      <p:ext uri="{BB962C8B-B14F-4D97-AF65-F5344CB8AC3E}">
        <p14:creationId xmlns:p14="http://schemas.microsoft.com/office/powerpoint/2010/main" val="2583583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13716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Does God know, does see our dark and helpless condition?</a:t>
            </a:r>
          </a:p>
          <a:p>
            <a:pPr algn="l">
              <a:lnSpc>
                <a:spcPts val="4800"/>
              </a:lnSpc>
              <a:spcBef>
                <a:spcPts val="0"/>
              </a:spcBef>
            </a:pPr>
            <a:r>
              <a:rPr lang="en-US" sz="4800" b="1" dirty="0">
                <a:latin typeface="Arial" panose="020B0604020202020204" pitchFamily="34" charset="0"/>
                <a:cs typeface="Arial" panose="020B0604020202020204" pitchFamily="34" charset="0"/>
              </a:rPr>
              <a:t>Yes, He sees, He cares!!!	</a:t>
            </a:r>
          </a:p>
          <a:p>
            <a:pPr algn="l">
              <a:lnSpc>
                <a:spcPts val="4800"/>
              </a:lnSpc>
              <a:spcBef>
                <a:spcPts val="0"/>
              </a:spcBef>
            </a:pPr>
            <a:r>
              <a:rPr lang="en-US" sz="4800" b="1" dirty="0">
                <a:latin typeface="Arial" panose="020B0604020202020204" pitchFamily="34" charset="0"/>
                <a:cs typeface="Arial" panose="020B0604020202020204" pitchFamily="34" charset="0"/>
              </a:rPr>
              <a:t>His loving Holy Spirit hovers over our lives (as it did over chaotic earth) making us ready for the life-giving Word of God.</a:t>
            </a:r>
          </a:p>
          <a:p>
            <a:pPr algn="l">
              <a:lnSpc>
                <a:spcPts val="4800"/>
              </a:lnSpc>
              <a:spcBef>
                <a:spcPts val="0"/>
              </a:spcBef>
            </a:pPr>
            <a:r>
              <a:rPr lang="en-US" sz="4800" b="1" dirty="0">
                <a:latin typeface="Arial" panose="020B0604020202020204" pitchFamily="34" charset="0"/>
                <a:cs typeface="Arial" panose="020B0604020202020204" pitchFamily="34" charset="0"/>
              </a:rPr>
              <a:t>He hovers, waiting and preparing our hearts. </a:t>
            </a:r>
          </a:p>
          <a:p>
            <a:pPr algn="l">
              <a:lnSpc>
                <a:spcPts val="4800"/>
              </a:lnSpc>
              <a:spcBef>
                <a:spcPts val="0"/>
              </a:spcBef>
            </a:pPr>
            <a:r>
              <a:rPr lang="en-US" sz="4800" b="1" dirty="0">
                <a:latin typeface="Arial" panose="020B0604020202020204" pitchFamily="34" charset="0"/>
                <a:cs typeface="Arial" panose="020B0604020202020204" pitchFamily="34" charset="0"/>
              </a:rPr>
              <a:t>He never forces Himself on anyone, rather, He hovers and waits for a personal invitation.</a:t>
            </a:r>
          </a:p>
        </p:txBody>
      </p:sp>
    </p:spTree>
    <p:custDataLst>
      <p:tags r:id="rId1"/>
    </p:custDataLst>
    <p:extLst>
      <p:ext uri="{BB962C8B-B14F-4D97-AF65-F5344CB8AC3E}">
        <p14:creationId xmlns:p14="http://schemas.microsoft.com/office/powerpoint/2010/main" val="175703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The day comes when the Word of God comes to us as it once came to the Earth so long ago, saying, “Let there be light!” </a:t>
            </a:r>
          </a:p>
          <a:p>
            <a:pPr algn="l">
              <a:lnSpc>
                <a:spcPts val="4800"/>
              </a:lnSpc>
              <a:spcBef>
                <a:spcPts val="0"/>
              </a:spcBef>
            </a:pPr>
            <a:r>
              <a:rPr lang="en-US" sz="4800" b="1" dirty="0">
                <a:latin typeface="Arial" panose="020B0604020202020204" pitchFamily="34" charset="0"/>
                <a:cs typeface="Arial" panose="020B0604020202020204" pitchFamily="34" charset="0"/>
              </a:rPr>
              <a:t>When we hear the voice of God and believe, we also see the light.</a:t>
            </a:r>
          </a:p>
          <a:p>
            <a:pPr algn="l">
              <a:lnSpc>
                <a:spcPts val="4800"/>
              </a:lnSpc>
              <a:spcBef>
                <a:spcPts val="0"/>
              </a:spcBef>
            </a:pPr>
            <a:r>
              <a:rPr lang="en-US" sz="4800" b="1" dirty="0">
                <a:latin typeface="Arial" panose="020B0604020202020204" pitchFamily="34" charset="0"/>
                <a:cs typeface="Arial" panose="020B0604020202020204" pitchFamily="34" charset="0"/>
              </a:rPr>
              <a:t>His is the voice that spoke life to our soul, plus…</a:t>
            </a:r>
          </a:p>
          <a:p>
            <a:pPr algn="l">
              <a:lnSpc>
                <a:spcPts val="4800"/>
              </a:lnSpc>
              <a:spcBef>
                <a:spcPts val="0"/>
              </a:spcBef>
            </a:pPr>
            <a:r>
              <a:rPr lang="en-US" sz="4800" b="1" dirty="0">
                <a:latin typeface="Arial" panose="020B0604020202020204" pitchFamily="34" charset="0"/>
                <a:cs typeface="Arial" panose="020B0604020202020204" pitchFamily="34" charset="0"/>
              </a:rPr>
              <a:t>He is the light that shown into our lives.</a:t>
            </a:r>
          </a:p>
          <a:p>
            <a:pPr algn="l">
              <a:lnSpc>
                <a:spcPts val="4800"/>
              </a:lnSpc>
              <a:spcBef>
                <a:spcPts val="0"/>
              </a:spcBef>
            </a:pPr>
            <a:r>
              <a:rPr lang="en-US" sz="4800" b="1" dirty="0">
                <a:latin typeface="Arial" panose="020B0604020202020204" pitchFamily="34" charset="0"/>
                <a:cs typeface="Arial" panose="020B0604020202020204" pitchFamily="34" charset="0"/>
              </a:rPr>
              <a:t>Both the Voice and the Light are Jesus, back then (at creation) and now (at each soul’s salvation).</a:t>
            </a:r>
          </a:p>
          <a:p>
            <a:pPr algn="l">
              <a:lnSpc>
                <a:spcPts val="4800"/>
              </a:lnSpc>
              <a:spcBef>
                <a:spcPts val="0"/>
              </a:spcBef>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4856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err="1">
                <a:solidFill>
                  <a:schemeClr val="bg1"/>
                </a:solidFill>
                <a:effectLst>
                  <a:glow rad="88900">
                    <a:schemeClr val="tx1"/>
                  </a:glow>
                </a:effectLst>
                <a:latin typeface="Arial" panose="020B0604020202020204" pitchFamily="34" charset="0"/>
                <a:cs typeface="Arial" panose="020B0604020202020204" pitchFamily="34" charset="0"/>
              </a:rPr>
              <a:t>Jhn</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 12:46 NLT </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“I have come as a light to shine in this dark world, so that all who put their trust in me will no longer remain in the dark.” </a:t>
            </a:r>
          </a:p>
        </p:txBody>
      </p:sp>
    </p:spTree>
    <p:extLst>
      <p:ext uri="{BB962C8B-B14F-4D97-AF65-F5344CB8AC3E}">
        <p14:creationId xmlns:p14="http://schemas.microsoft.com/office/powerpoint/2010/main" val="331502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lIns="182880" tIns="91440" rIns="91440" bIns="0">
            <a:noAutofit/>
          </a:bodyPr>
          <a:lstStyle/>
          <a:p>
            <a:pPr algn="l">
              <a:lnSpc>
                <a:spcPts val="4400"/>
              </a:lnSpc>
              <a:spcBef>
                <a:spcPts val="0"/>
              </a:spcBef>
            </a:pPr>
            <a:r>
              <a:rPr lang="en-US" sz="4400" b="1" dirty="0">
                <a:latin typeface="Arial" panose="020B0604020202020204" pitchFamily="34" charset="0"/>
                <a:cs typeface="Arial" panose="020B0604020202020204" pitchFamily="34" charset="0"/>
              </a:rPr>
              <a:t>God created it, so TIME is a GOOD thing.</a:t>
            </a:r>
          </a:p>
          <a:p>
            <a:pPr algn="l">
              <a:lnSpc>
                <a:spcPts val="4400"/>
              </a:lnSpc>
              <a:spcBef>
                <a:spcPts val="0"/>
              </a:spcBef>
            </a:pPr>
            <a:r>
              <a:rPr lang="en-US" sz="4400" b="1" dirty="0">
                <a:latin typeface="Arial" panose="020B0604020202020204" pitchFamily="34" charset="0"/>
                <a:cs typeface="Arial" panose="020B0604020202020204" pitchFamily="34" charset="0"/>
              </a:rPr>
              <a:t>Often, we have a love/hate relationship with time – we either feel it is going by too slowly, or too quickly.</a:t>
            </a:r>
          </a:p>
          <a:p>
            <a:pPr algn="l">
              <a:lnSpc>
                <a:spcPts val="4400"/>
              </a:lnSpc>
              <a:spcBef>
                <a:spcPts val="0"/>
              </a:spcBef>
            </a:pPr>
            <a:r>
              <a:rPr lang="en-US" sz="4400" b="1" dirty="0">
                <a:latin typeface="Arial" panose="020B0604020202020204" pitchFamily="34" charset="0"/>
                <a:cs typeface="Arial" panose="020B0604020202020204" pitchFamily="34" charset="0"/>
              </a:rPr>
              <a:t>God, however, is neither impatient with, nor is He stressed by time.</a:t>
            </a:r>
          </a:p>
          <a:p>
            <a:pPr algn="l">
              <a:lnSpc>
                <a:spcPts val="4400"/>
              </a:lnSpc>
              <a:spcBef>
                <a:spcPts val="0"/>
              </a:spcBef>
            </a:pPr>
            <a:r>
              <a:rPr lang="en-US" sz="4400" b="1" dirty="0">
                <a:latin typeface="Arial" panose="020B0604020202020204" pitchFamily="34" charset="0"/>
                <a:cs typeface="Arial" panose="020B0604020202020204" pitchFamily="34" charset="0"/>
              </a:rPr>
              <a:t>He created time and it serves Him well. </a:t>
            </a:r>
          </a:p>
          <a:p>
            <a:pPr algn="l">
              <a:lnSpc>
                <a:spcPts val="4400"/>
              </a:lnSpc>
              <a:spcBef>
                <a:spcPts val="0"/>
              </a:spcBef>
            </a:pPr>
            <a:r>
              <a:rPr lang="en-US" sz="4400" b="1" dirty="0">
                <a:latin typeface="Arial" panose="020B0604020202020204" pitchFamily="34" charset="0"/>
                <a:cs typeface="Arial" panose="020B0604020202020204" pitchFamily="34" charset="0"/>
              </a:rPr>
              <a:t>See the YouTube Song: “In His Time” – on the Maranatha! Music channel.</a:t>
            </a:r>
          </a:p>
          <a:p>
            <a:pPr algn="l">
              <a:lnSpc>
                <a:spcPts val="4400"/>
              </a:lnSpc>
              <a:spcBef>
                <a:spcPts val="0"/>
              </a:spcBef>
            </a:pPr>
            <a:r>
              <a:rPr lang="en-US" sz="4400" b="1" dirty="0">
                <a:latin typeface="Arial" panose="020B0604020202020204" pitchFamily="34" charset="0"/>
                <a:cs typeface="Arial" panose="020B0604020202020204" pitchFamily="34" charset="0"/>
              </a:rPr>
              <a:t>Also see, “He Who Began a Good Work” – Sung by Steve Green on the “Thedogdog99” channel.</a:t>
            </a:r>
          </a:p>
        </p:txBody>
      </p:sp>
    </p:spTree>
    <p:custDataLst>
      <p:tags r:id="rId1"/>
    </p:custDataLst>
    <p:extLst>
      <p:ext uri="{BB962C8B-B14F-4D97-AF65-F5344CB8AC3E}">
        <p14:creationId xmlns:p14="http://schemas.microsoft.com/office/powerpoint/2010/main" val="403283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18288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And the Light is beautiful and good!</a:t>
            </a:r>
          </a:p>
          <a:p>
            <a:pPr algn="l">
              <a:lnSpc>
                <a:spcPts val="4800"/>
              </a:lnSpc>
              <a:spcBef>
                <a:spcPts val="0"/>
              </a:spcBef>
            </a:pPr>
            <a:r>
              <a:rPr lang="en-US" sz="4800" b="1" dirty="0">
                <a:latin typeface="Arial" panose="020B0604020202020204" pitchFamily="34" charset="0"/>
                <a:cs typeface="Arial" panose="020B0604020202020204" pitchFamily="34" charset="0"/>
              </a:rPr>
              <a:t>And He sets us apart into His Light and brings us out of the world’s darkness.</a:t>
            </a:r>
          </a:p>
          <a:p>
            <a:pPr algn="l">
              <a:lnSpc>
                <a:spcPts val="4800"/>
              </a:lnSpc>
              <a:spcBef>
                <a:spcPts val="0"/>
              </a:spcBef>
            </a:pPr>
            <a:r>
              <a:rPr lang="en-US" sz="4800" b="1" dirty="0">
                <a:latin typeface="Arial" panose="020B0604020202020204" pitchFamily="34" charset="0"/>
                <a:cs typeface="Arial" panose="020B0604020202020204" pitchFamily="34" charset="0"/>
              </a:rPr>
              <a:t>And we begin to see our dark past as our long “Night.”</a:t>
            </a:r>
          </a:p>
          <a:p>
            <a:pPr algn="l">
              <a:lnSpc>
                <a:spcPts val="4800"/>
              </a:lnSpc>
              <a:spcBef>
                <a:spcPts val="0"/>
              </a:spcBef>
            </a:pPr>
            <a:r>
              <a:rPr lang="en-US" sz="4800" b="1" dirty="0">
                <a:latin typeface="Arial" panose="020B0604020202020204" pitchFamily="34" charset="0"/>
                <a:cs typeface="Arial" panose="020B0604020202020204" pitchFamily="34" charset="0"/>
              </a:rPr>
              <a:t>And now, in Christ, we finally have “Day,” our </a:t>
            </a:r>
            <a:r>
              <a:rPr lang="en-US" sz="4800" b="1" u="sng" dirty="0">
                <a:latin typeface="Arial" panose="020B0604020202020204" pitchFamily="34" charset="0"/>
                <a:cs typeface="Arial" panose="020B0604020202020204" pitchFamily="34" charset="0"/>
              </a:rPr>
              <a:t>first</a:t>
            </a:r>
            <a:r>
              <a:rPr lang="en-US" sz="4800" b="1" dirty="0">
                <a:latin typeface="Arial" panose="020B0604020202020204" pitchFamily="34" charset="0"/>
                <a:cs typeface="Arial" panose="020B0604020202020204" pitchFamily="34" charset="0"/>
              </a:rPr>
              <a:t> DAY.</a:t>
            </a:r>
          </a:p>
          <a:p>
            <a:pPr algn="l">
              <a:lnSpc>
                <a:spcPts val="4800"/>
              </a:lnSpc>
              <a:spcBef>
                <a:spcPts val="0"/>
              </a:spcBef>
            </a:pPr>
            <a:r>
              <a:rPr lang="en-US" sz="4800" b="1" dirty="0">
                <a:latin typeface="Arial" panose="020B0604020202020204" pitchFamily="34" charset="0"/>
                <a:cs typeface="Arial" panose="020B0604020202020204" pitchFamily="34" charset="0"/>
              </a:rPr>
              <a:t>We are new creations in Christ Jesus!</a:t>
            </a:r>
          </a:p>
          <a:p>
            <a:pPr algn="l">
              <a:lnSpc>
                <a:spcPts val="4800"/>
              </a:lnSpc>
              <a:spcBef>
                <a:spcPts val="0"/>
              </a:spcBef>
            </a:pPr>
            <a:r>
              <a:rPr lang="en-US" sz="4800" b="1" dirty="0">
                <a:latin typeface="Arial" panose="020B0604020202020204" pitchFamily="34" charset="0"/>
                <a:cs typeface="Arial" panose="020B0604020202020204" pitchFamily="34" charset="0"/>
              </a:rPr>
              <a:t>Let’s picture this process…</a:t>
            </a:r>
          </a:p>
          <a:p>
            <a:pPr algn="l">
              <a:lnSpc>
                <a:spcPts val="4800"/>
              </a:lnSpc>
              <a:spcBef>
                <a:spcPts val="0"/>
              </a:spcBef>
            </a:pPr>
            <a:endParaRPr lang="en-US" sz="4800" b="1" dirty="0">
              <a:latin typeface="Arial" panose="020B0604020202020204" pitchFamily="34" charset="0"/>
              <a:cs typeface="Arial" panose="020B0604020202020204" pitchFamily="34" charset="0"/>
            </a:endParaRPr>
          </a:p>
          <a:p>
            <a:pPr algn="l">
              <a:lnSpc>
                <a:spcPts val="4800"/>
              </a:lnSpc>
              <a:spcBef>
                <a:spcPts val="0"/>
              </a:spcBef>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0883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white, sky&#10;&#10;Description automatically generated">
            <a:extLst>
              <a:ext uri="{FF2B5EF4-FFF2-40B4-BE49-F238E27FC236}">
                <a16:creationId xmlns:a16="http://schemas.microsoft.com/office/drawing/2014/main" id="{953224AD-A611-4972-89C6-9C977866486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Effect>
                      <a14:brightnessContrast bright="-17000" contrast="11000"/>
                    </a14:imgEffect>
                  </a14:imgLayer>
                </a14:imgProps>
              </a:ext>
              <a:ext uri="{28A0092B-C50C-407E-A947-70E740481C1C}">
                <a14:useLocalDpi xmlns:a14="http://schemas.microsoft.com/office/drawing/2010/main" val="0"/>
              </a:ext>
            </a:extLst>
          </a:blip>
          <a:srcRect t="5879" b="20635"/>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1F2D44A-97EE-438C-A4F9-47CC417B22C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36000"/>
                    </a14:imgEffect>
                  </a14:imgLayer>
                </a14:imgProps>
              </a:ext>
              <a:ext uri="{28A0092B-C50C-407E-A947-70E740481C1C}">
                <a14:useLocalDpi xmlns:a14="http://schemas.microsoft.com/office/drawing/2010/main" val="0"/>
              </a:ext>
            </a:extLst>
          </a:blip>
          <a:stretch>
            <a:fillRect/>
          </a:stretch>
        </p:blipFill>
        <p:spPr>
          <a:xfrm>
            <a:off x="-1" y="-1"/>
            <a:ext cx="12192001" cy="6883589"/>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261257" y="1322613"/>
            <a:ext cx="11774626" cy="40168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3000" b="1" dirty="0">
                <a:effectLst>
                  <a:glow rad="317500">
                    <a:srgbClr val="FBFBFB">
                      <a:alpha val="47000"/>
                    </a:srgbClr>
                  </a:glow>
                </a:effectLst>
                <a:latin typeface="Viner Hand ITC" panose="03070502030502020203" pitchFamily="66" charset="0"/>
              </a:rPr>
              <a:t>“Tohu </a:t>
            </a:r>
            <a:r>
              <a:rPr lang="en-US" sz="13000" b="1" dirty="0" err="1">
                <a:effectLst>
                  <a:glow rad="317500">
                    <a:srgbClr val="FBFBFB">
                      <a:alpha val="47000"/>
                    </a:srgbClr>
                  </a:glow>
                </a:effectLst>
                <a:latin typeface="Viner Hand ITC" panose="03070502030502020203" pitchFamily="66" charset="0"/>
              </a:rPr>
              <a:t>Wabohu</a:t>
            </a:r>
            <a:r>
              <a:rPr lang="en-US" sz="13000" b="1" dirty="0">
                <a:effectLst>
                  <a:glow rad="317500">
                    <a:srgbClr val="FBFBFB">
                      <a:alpha val="47000"/>
                    </a:srgbClr>
                  </a:glow>
                </a:effectLst>
                <a:latin typeface="Viner Hand ITC" panose="03070502030502020203" pitchFamily="66" charset="0"/>
              </a:rPr>
              <a:t>”</a:t>
            </a:r>
          </a:p>
        </p:txBody>
      </p:sp>
    </p:spTree>
    <p:extLst>
      <p:ext uri="{BB962C8B-B14F-4D97-AF65-F5344CB8AC3E}">
        <p14:creationId xmlns:p14="http://schemas.microsoft.com/office/powerpoint/2010/main" val="2890375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ight, man&#10;&#10;Description automatically generated">
            <a:extLst>
              <a:ext uri="{FF2B5EF4-FFF2-40B4-BE49-F238E27FC236}">
                <a16:creationId xmlns:a16="http://schemas.microsoft.com/office/drawing/2014/main" id="{CA987B3A-B6BD-45F3-9D0E-E52A61D4C8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0" y="-103909"/>
            <a:ext cx="12192000" cy="6858000"/>
          </a:xfrm>
          <a:prstGeom prst="rect">
            <a:avLst/>
          </a:prstGeom>
        </p:spPr>
      </p:pic>
      <p:sp>
        <p:nvSpPr>
          <p:cNvPr id="9" name="Subtitle 2">
            <a:extLst>
              <a:ext uri="{FF2B5EF4-FFF2-40B4-BE49-F238E27FC236}">
                <a16:creationId xmlns:a16="http://schemas.microsoft.com/office/drawing/2014/main" id="{F1DE070A-D967-4642-B5FD-54F0D4F223EB}"/>
              </a:ext>
            </a:extLst>
          </p:cNvPr>
          <p:cNvSpPr txBox="1">
            <a:spLocks/>
          </p:cNvSpPr>
          <p:nvPr/>
        </p:nvSpPr>
        <p:spPr>
          <a:xfrm>
            <a:off x="4229100" y="5340747"/>
            <a:ext cx="7683152" cy="1053790"/>
          </a:xfrm>
          <a:prstGeom prst="rect">
            <a:avLst/>
          </a:prstGeom>
          <a:effectLst>
            <a:glow rad="101600">
              <a:srgbClr val="ABB9C5"/>
            </a:glo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4800" b="1" dirty="0">
                <a:ln w="25400">
                  <a:solidFill>
                    <a:schemeClr val="bg1"/>
                  </a:solidFill>
                </a:ln>
                <a:effectLst>
                  <a:glow rad="317500">
                    <a:srgbClr val="ABB9C5"/>
                  </a:glow>
                </a:effectLst>
              </a:rPr>
              <a:t>   “</a:t>
            </a:r>
            <a:r>
              <a:rPr lang="en-US" sz="6600" b="1" dirty="0">
                <a:ln w="25400">
                  <a:solidFill>
                    <a:schemeClr val="accent5">
                      <a:lumMod val="50000"/>
                    </a:schemeClr>
                  </a:solidFill>
                </a:ln>
                <a:solidFill>
                  <a:schemeClr val="bg1"/>
                </a:solidFill>
                <a:effectLst>
                  <a:glow rad="203200">
                    <a:srgbClr val="0070C0"/>
                  </a:glow>
                </a:effectLst>
              </a:rPr>
              <a:t>Let there be LIGHT”</a:t>
            </a:r>
          </a:p>
          <a:p>
            <a:pPr algn="l">
              <a:lnSpc>
                <a:spcPct val="100000"/>
              </a:lnSpc>
              <a:spcBef>
                <a:spcPts val="0"/>
              </a:spcBef>
            </a:pPr>
            <a:endParaRPr lang="en-US" sz="4800" b="1" dirty="0">
              <a:ln w="25400">
                <a:solidFill>
                  <a:schemeClr val="bg1"/>
                </a:solidFill>
              </a:ln>
              <a:effectLst>
                <a:glow rad="317500">
                  <a:srgbClr val="ABB9C5"/>
                </a:glow>
              </a:effectLst>
            </a:endParaRPr>
          </a:p>
        </p:txBody>
      </p:sp>
    </p:spTree>
    <p:extLst>
      <p:ext uri="{BB962C8B-B14F-4D97-AF65-F5344CB8AC3E}">
        <p14:creationId xmlns:p14="http://schemas.microsoft.com/office/powerpoint/2010/main" val="3517816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r filled sky&#10;&#10;Description automatically generated">
            <a:extLst>
              <a:ext uri="{FF2B5EF4-FFF2-40B4-BE49-F238E27FC236}">
                <a16:creationId xmlns:a16="http://schemas.microsoft.com/office/drawing/2014/main" id="{FE8DD652-9452-46D6-8ECC-EACFF99939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666D93C6-E2CD-4CDB-8D0B-55B0C3C52230}"/>
              </a:ext>
            </a:extLst>
          </p:cNvPr>
          <p:cNvSpPr txBox="1">
            <a:spLocks/>
          </p:cNvSpPr>
          <p:nvPr/>
        </p:nvSpPr>
        <p:spPr>
          <a:xfrm>
            <a:off x="4154557" y="5201678"/>
            <a:ext cx="7931421" cy="1053790"/>
          </a:xfrm>
          <a:prstGeom prst="rect">
            <a:avLst/>
          </a:prstGeom>
          <a:effectLst>
            <a:glow rad="101600">
              <a:srgbClr val="ABB9C5"/>
            </a:glo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4800" b="1" dirty="0">
                <a:ln w="25400">
                  <a:solidFill>
                    <a:schemeClr val="bg1"/>
                  </a:solidFill>
                </a:ln>
                <a:effectLst>
                  <a:glow rad="317500">
                    <a:srgbClr val="ABB9C5"/>
                  </a:glow>
                </a:effectLst>
              </a:rPr>
              <a:t>   </a:t>
            </a:r>
            <a:r>
              <a:rPr lang="en-US" sz="6600" b="1" dirty="0">
                <a:ln w="25400">
                  <a:solidFill>
                    <a:schemeClr val="accent5">
                      <a:lumMod val="50000"/>
                    </a:schemeClr>
                  </a:solidFill>
                </a:ln>
                <a:solidFill>
                  <a:schemeClr val="bg1"/>
                </a:solidFill>
                <a:effectLst>
                  <a:glow rad="203200">
                    <a:srgbClr val="0070C0"/>
                  </a:glow>
                </a:effectLst>
              </a:rPr>
              <a:t>And there was LIGHT</a:t>
            </a:r>
          </a:p>
          <a:p>
            <a:pPr algn="l">
              <a:lnSpc>
                <a:spcPct val="100000"/>
              </a:lnSpc>
              <a:spcBef>
                <a:spcPts val="0"/>
              </a:spcBef>
            </a:pPr>
            <a:endParaRPr lang="en-US" sz="4800" b="1" dirty="0">
              <a:ln w="25400">
                <a:solidFill>
                  <a:schemeClr val="bg1"/>
                </a:solidFill>
              </a:ln>
              <a:effectLst>
                <a:glow rad="317500">
                  <a:srgbClr val="ABB9C5"/>
                </a:glow>
              </a:effectLst>
            </a:endParaRPr>
          </a:p>
        </p:txBody>
      </p:sp>
    </p:spTree>
    <p:extLst>
      <p:ext uri="{BB962C8B-B14F-4D97-AF65-F5344CB8AC3E}">
        <p14:creationId xmlns:p14="http://schemas.microsoft.com/office/powerpoint/2010/main" val="3293424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table, close, computer&#10;&#10;Description automatically generated">
            <a:extLst>
              <a:ext uri="{FF2B5EF4-FFF2-40B4-BE49-F238E27FC236}">
                <a16:creationId xmlns:a16="http://schemas.microsoft.com/office/drawing/2014/main" id="{D5A477A5-98DD-4113-BAFF-C9C79F935F7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Effect>
                      <a14:saturation sat="120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1" y="-1"/>
            <a:ext cx="12192001" cy="685035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917700" y="713984"/>
            <a:ext cx="10274301" cy="6027905"/>
          </a:xfrm>
          <a:prstGeom prst="rect">
            <a:avLst/>
          </a:prstGeom>
          <a:effectLst>
            <a:glow rad="127000">
              <a:schemeClr val="tx1"/>
            </a:glo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4800" b="1" dirty="0">
                <a:ln w="25400">
                  <a:solidFill>
                    <a:schemeClr val="bg1"/>
                  </a:solidFill>
                </a:ln>
                <a:effectLst>
                  <a:glow rad="317500">
                    <a:srgbClr val="00111E"/>
                  </a:glow>
                </a:effectLst>
              </a:rPr>
              <a:t>  </a:t>
            </a:r>
            <a:r>
              <a:rPr lang="en-US" sz="6600" b="1" dirty="0">
                <a:ln w="25400">
                  <a:solidFill>
                    <a:schemeClr val="bg1"/>
                  </a:solidFill>
                </a:ln>
                <a:effectLst>
                  <a:glow rad="317500">
                    <a:srgbClr val="00111E"/>
                  </a:glow>
                </a:effectLst>
              </a:rPr>
              <a:t>As it is in a Believer’s Life:</a:t>
            </a:r>
          </a:p>
          <a:p>
            <a:pPr algn="l">
              <a:lnSpc>
                <a:spcPct val="100000"/>
              </a:lnSpc>
              <a:spcBef>
                <a:spcPts val="0"/>
              </a:spcBef>
            </a:pPr>
            <a:endParaRPr lang="en-US" sz="6000" b="1" dirty="0">
              <a:ln w="25400">
                <a:solidFill>
                  <a:schemeClr val="bg1"/>
                </a:solidFill>
              </a:ln>
              <a:effectLst>
                <a:glow rad="317500">
                  <a:srgbClr val="00111E"/>
                </a:glow>
              </a:effectLst>
            </a:endParaRPr>
          </a:p>
          <a:p>
            <a:pPr marL="914400" indent="-914400" algn="l">
              <a:lnSpc>
                <a:spcPct val="100000"/>
              </a:lnSpc>
              <a:spcBef>
                <a:spcPts val="0"/>
              </a:spcBef>
              <a:buFont typeface="+mj-lt"/>
              <a:buAutoNum type="arabicPeriod"/>
            </a:pPr>
            <a:r>
              <a:rPr lang="en-US" sz="4800" b="1" dirty="0">
                <a:ln w="12700">
                  <a:noFill/>
                </a:ln>
                <a:solidFill>
                  <a:schemeClr val="bg1"/>
                </a:solidFill>
                <a:effectLst>
                  <a:glow rad="190500">
                    <a:srgbClr val="002B4C"/>
                  </a:glow>
                </a:effectLst>
              </a:rPr>
              <a:t>The Holy Spirit hovers</a:t>
            </a:r>
          </a:p>
          <a:p>
            <a:pPr marL="914400" indent="-914400" algn="l">
              <a:lnSpc>
                <a:spcPct val="100000"/>
              </a:lnSpc>
              <a:spcBef>
                <a:spcPts val="0"/>
              </a:spcBef>
              <a:buFont typeface="+mj-lt"/>
              <a:buAutoNum type="arabicPeriod"/>
            </a:pPr>
            <a:r>
              <a:rPr lang="en-US" sz="4800" b="1" dirty="0">
                <a:ln w="12700">
                  <a:noFill/>
                </a:ln>
                <a:solidFill>
                  <a:schemeClr val="bg1"/>
                </a:solidFill>
                <a:effectLst>
                  <a:glow rad="190500">
                    <a:srgbClr val="002B4C"/>
                  </a:glow>
                </a:effectLst>
              </a:rPr>
              <a:t>The Word of God speaks </a:t>
            </a:r>
          </a:p>
          <a:p>
            <a:pPr marL="914400" indent="-914400" algn="l">
              <a:lnSpc>
                <a:spcPct val="100000"/>
              </a:lnSpc>
              <a:spcBef>
                <a:spcPts val="0"/>
              </a:spcBef>
              <a:buFont typeface="+mj-lt"/>
              <a:buAutoNum type="arabicPeriod"/>
            </a:pPr>
            <a:r>
              <a:rPr lang="en-US" sz="4800" b="1" dirty="0">
                <a:ln w="12700">
                  <a:noFill/>
                </a:ln>
                <a:solidFill>
                  <a:schemeClr val="bg1"/>
                </a:solidFill>
                <a:effectLst>
                  <a:glow rad="190500">
                    <a:srgbClr val="002B4C"/>
                  </a:glow>
                </a:effectLst>
              </a:rPr>
              <a:t>The Light of the World shines </a:t>
            </a:r>
          </a:p>
          <a:p>
            <a:pPr marL="914400" indent="-914400" algn="l">
              <a:lnSpc>
                <a:spcPct val="100000"/>
              </a:lnSpc>
              <a:spcBef>
                <a:spcPts val="0"/>
              </a:spcBef>
              <a:buFont typeface="+mj-lt"/>
              <a:buAutoNum type="arabicPeriod"/>
            </a:pPr>
            <a:r>
              <a:rPr lang="en-US" sz="4800" b="1" dirty="0">
                <a:ln w="12700">
                  <a:noFill/>
                </a:ln>
                <a:solidFill>
                  <a:schemeClr val="bg1"/>
                </a:solidFill>
                <a:effectLst>
                  <a:glow rad="317500">
                    <a:schemeClr val="accent1">
                      <a:alpha val="40000"/>
                    </a:schemeClr>
                  </a:glow>
                </a:effectLst>
              </a:rPr>
              <a:t>Life begins, grows &amp; multiplies</a:t>
            </a:r>
          </a:p>
          <a:p>
            <a:pPr marL="914400" indent="-914400" algn="l">
              <a:lnSpc>
                <a:spcPct val="100000"/>
              </a:lnSpc>
              <a:spcBef>
                <a:spcPts val="0"/>
              </a:spcBef>
              <a:buFont typeface="+mj-lt"/>
              <a:buAutoNum type="arabicPeriod"/>
            </a:pPr>
            <a:r>
              <a:rPr lang="en-US" sz="4800" b="1" dirty="0">
                <a:ln w="12700">
                  <a:noFill/>
                </a:ln>
                <a:solidFill>
                  <a:schemeClr val="bg1"/>
                </a:solidFill>
                <a:effectLst>
                  <a:glow rad="317500">
                    <a:schemeClr val="accent1">
                      <a:alpha val="40000"/>
                    </a:schemeClr>
                  </a:glow>
                </a:effectLst>
              </a:rPr>
              <a:t>Order, purpose &amp; direction begin   </a:t>
            </a:r>
          </a:p>
        </p:txBody>
      </p:sp>
    </p:spTree>
    <p:custDataLst>
      <p:tags r:id="rId1"/>
    </p:custDataLst>
    <p:extLst>
      <p:ext uri="{BB962C8B-B14F-4D97-AF65-F5344CB8AC3E}">
        <p14:creationId xmlns:p14="http://schemas.microsoft.com/office/powerpoint/2010/main" val="304707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18288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In this verse, God Himself compares the work He did at Creation with the work He does in a new believer’s life:</a:t>
            </a:r>
          </a:p>
        </p:txBody>
      </p:sp>
    </p:spTree>
    <p:extLst>
      <p:ext uri="{BB962C8B-B14F-4D97-AF65-F5344CB8AC3E}">
        <p14:creationId xmlns:p14="http://schemas.microsoft.com/office/powerpoint/2010/main" val="4035169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Isa. 44:24 NLV</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“The Lord, Who makes you, bought you and saves you, and the One Who put you together before you were born, says, “I am the Lord, Who made all things. I alone spread out the heavens, and I alone spread out the earth.” </a:t>
            </a:r>
          </a:p>
        </p:txBody>
      </p:sp>
    </p:spTree>
    <p:extLst>
      <p:ext uri="{BB962C8B-B14F-4D97-AF65-F5344CB8AC3E}">
        <p14:creationId xmlns:p14="http://schemas.microsoft.com/office/powerpoint/2010/main" val="2866556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18288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We are His most beloved project—a continued expression of His creativity.</a:t>
            </a:r>
          </a:p>
          <a:p>
            <a:pPr algn="l">
              <a:lnSpc>
                <a:spcPts val="4800"/>
              </a:lnSpc>
              <a:spcBef>
                <a:spcPts val="0"/>
              </a:spcBef>
            </a:pPr>
            <a:r>
              <a:rPr lang="en-US" sz="4800" b="1" dirty="0">
                <a:latin typeface="Arial" panose="020B0604020202020204" pitchFamily="34" charset="0"/>
                <a:cs typeface="Arial" panose="020B0604020202020204" pitchFamily="34" charset="0"/>
              </a:rPr>
              <a:t>As it was with earth, so it is with us… </a:t>
            </a:r>
          </a:p>
          <a:p>
            <a:pPr algn="l">
              <a:lnSpc>
                <a:spcPts val="4800"/>
              </a:lnSpc>
              <a:spcBef>
                <a:spcPts val="0"/>
              </a:spcBef>
            </a:pPr>
            <a:r>
              <a:rPr lang="en-US" sz="4800" b="1" dirty="0">
                <a:latin typeface="Arial" panose="020B0604020202020204" pitchFamily="34" charset="0"/>
                <a:cs typeface="Arial" panose="020B0604020202020204" pitchFamily="34" charset="0"/>
              </a:rPr>
              <a:t>A beginning followed by a process then on to a finish.</a:t>
            </a:r>
          </a:p>
        </p:txBody>
      </p:sp>
    </p:spTree>
    <p:custDataLst>
      <p:tags r:id="rId1"/>
    </p:custDataLst>
    <p:extLst>
      <p:ext uri="{BB962C8B-B14F-4D97-AF65-F5344CB8AC3E}">
        <p14:creationId xmlns:p14="http://schemas.microsoft.com/office/powerpoint/2010/main" val="77134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6740433" y="0"/>
            <a:ext cx="5451567" cy="6858000"/>
          </a:xfrm>
          <a:prstGeom prst="rect">
            <a:avLst/>
          </a:prstGeom>
        </p:spPr>
        <p:txBody>
          <a:bodyPr vert="horz" lIns="18288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lnSpc>
                <a:spcPct val="100000"/>
              </a:lnSpc>
              <a:spcBef>
                <a:spcPts val="0"/>
              </a:spcBef>
              <a:buFont typeface="Wingdings" panose="05000000000000000000" pitchFamily="2" charset="2"/>
              <a:buChar char="v"/>
            </a:pPr>
            <a:r>
              <a:rPr lang="en-US" sz="4800" b="1" dirty="0"/>
              <a:t>There is actually a board-game called: “TOHUWABOHU.”</a:t>
            </a:r>
            <a:br>
              <a:rPr lang="en-US" sz="4800" b="1" dirty="0"/>
            </a:br>
            <a:endParaRPr lang="en-US" sz="4800" b="1" dirty="0"/>
          </a:p>
          <a:p>
            <a:pPr marL="571500" indent="-571500" algn="l">
              <a:lnSpc>
                <a:spcPct val="100000"/>
              </a:lnSpc>
              <a:spcBef>
                <a:spcPts val="0"/>
              </a:spcBef>
              <a:buFont typeface="Wingdings" panose="05000000000000000000" pitchFamily="2" charset="2"/>
              <a:buChar char="v"/>
            </a:pPr>
            <a:r>
              <a:rPr lang="en-US" sz="4800" b="1" dirty="0"/>
              <a:t>It is a game about the creation process.</a:t>
            </a:r>
          </a:p>
          <a:p>
            <a:pPr algn="l">
              <a:lnSpc>
                <a:spcPct val="100000"/>
              </a:lnSpc>
              <a:spcBef>
                <a:spcPts val="0"/>
              </a:spcBef>
            </a:pPr>
            <a:endParaRPr lang="en-US" sz="4500" b="1" dirty="0">
              <a:solidFill>
                <a:srgbClr val="C00000"/>
              </a:solidFill>
            </a:endParaRPr>
          </a:p>
          <a:p>
            <a:pPr algn="l">
              <a:lnSpc>
                <a:spcPct val="100000"/>
              </a:lnSpc>
              <a:spcBef>
                <a:spcPts val="0"/>
              </a:spcBef>
            </a:pPr>
            <a:endParaRPr lang="en-US" sz="5400" b="1" dirty="0">
              <a:solidFill>
                <a:srgbClr val="C00000"/>
              </a:solidFill>
            </a:endParaRPr>
          </a:p>
        </p:txBody>
      </p:sp>
      <p:pic>
        <p:nvPicPr>
          <p:cNvPr id="3" name="Picture 2" descr="A picture containing truck&#10;&#10;Description automatically generated">
            <a:extLst>
              <a:ext uri="{FF2B5EF4-FFF2-40B4-BE49-F238E27FC236}">
                <a16:creationId xmlns:a16="http://schemas.microsoft.com/office/drawing/2014/main" id="{5F8EBE0A-0CB9-4778-9815-06ECD1B756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110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6938010" cy="6858000"/>
          </a:xfrm>
          <a:prstGeom prst="rect">
            <a:avLst/>
          </a:prstGeom>
        </p:spPr>
      </p:pic>
    </p:spTree>
    <p:extLst>
      <p:ext uri="{BB962C8B-B14F-4D97-AF65-F5344CB8AC3E}">
        <p14:creationId xmlns:p14="http://schemas.microsoft.com/office/powerpoint/2010/main" val="3554420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888E357-E8BC-4E21-9CB2-EEB5F17FD278}"/>
              </a:ext>
            </a:extLst>
          </p:cNvPr>
          <p:cNvSpPr txBox="1">
            <a:spLocks/>
          </p:cNvSpPr>
          <p:nvPr/>
        </p:nvSpPr>
        <p:spPr>
          <a:xfrm>
            <a:off x="5146765" y="-4356"/>
            <a:ext cx="7045235" cy="686235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lnSpc>
                <a:spcPct val="100000"/>
              </a:lnSpc>
              <a:spcBef>
                <a:spcPts val="0"/>
              </a:spcBef>
              <a:buFont typeface="Wingdings" panose="05000000000000000000" pitchFamily="2" charset="2"/>
              <a:buChar char="v"/>
            </a:pPr>
            <a:r>
              <a:rPr lang="en-US" sz="4800" b="1" dirty="0"/>
              <a:t>The object is to build things with the parts provided.</a:t>
            </a:r>
          </a:p>
        </p:txBody>
      </p:sp>
      <p:pic>
        <p:nvPicPr>
          <p:cNvPr id="3" name="Picture 2" descr="A picture containing table, desk, sitting, computer&#10;&#10;Description automatically generated">
            <a:extLst>
              <a:ext uri="{FF2B5EF4-FFF2-40B4-BE49-F238E27FC236}">
                <a16:creationId xmlns:a16="http://schemas.microsoft.com/office/drawing/2014/main" id="{75E9AD37-494B-4A6D-8880-E425F9AF10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110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1"/>
            <a:ext cx="5146766" cy="6862355"/>
          </a:xfrm>
          <a:prstGeom prst="rect">
            <a:avLst/>
          </a:prstGeom>
        </p:spPr>
      </p:pic>
    </p:spTree>
    <p:extLst>
      <p:ext uri="{BB962C8B-B14F-4D97-AF65-F5344CB8AC3E}">
        <p14:creationId xmlns:p14="http://schemas.microsoft.com/office/powerpoint/2010/main" val="258384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2 Pet. 3:8 CSB </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"Dear friends, don't overlook this one fact: With the Lord one day is like a thousand years, and a thousand years like one day.”</a:t>
            </a:r>
          </a:p>
        </p:txBody>
      </p:sp>
    </p:spTree>
    <p:extLst>
      <p:ext uri="{BB962C8B-B14F-4D97-AF65-F5344CB8AC3E}">
        <p14:creationId xmlns:p14="http://schemas.microsoft.com/office/powerpoint/2010/main" val="1505757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om with white walls&#10;&#10;Description automatically generated">
            <a:extLst>
              <a:ext uri="{FF2B5EF4-FFF2-40B4-BE49-F238E27FC236}">
                <a16:creationId xmlns:a16="http://schemas.microsoft.com/office/drawing/2014/main" id="{A02EC3DB-6796-401C-9497-C6595D41EF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saturation sat="130000"/>
                    </a14:imgEffect>
                    <a14:imgEffect>
                      <a14:brightnessContrast contrast="20000"/>
                    </a14:imgEffect>
                  </a14:imgLayer>
                </a14:imgProps>
              </a:ext>
              <a:ext uri="{28A0092B-C50C-407E-A947-70E740481C1C}">
                <a14:useLocalDpi xmlns:a14="http://schemas.microsoft.com/office/drawing/2010/main" val="0"/>
              </a:ext>
            </a:extLst>
          </a:blip>
          <a:srcRect l="8000" t="30857" r="9086" b="29600"/>
          <a:stretch/>
        </p:blipFill>
        <p:spPr>
          <a:xfrm>
            <a:off x="-1" y="-86061"/>
            <a:ext cx="9020599" cy="3043452"/>
          </a:xfrm>
          <a:prstGeom prst="rect">
            <a:avLst/>
          </a:prstGeom>
        </p:spPr>
      </p:pic>
      <p:pic>
        <p:nvPicPr>
          <p:cNvPr id="8" name="Picture 7" descr="A picture containing meter, clock&#10;&#10;Description automatically generated">
            <a:extLst>
              <a:ext uri="{FF2B5EF4-FFF2-40B4-BE49-F238E27FC236}">
                <a16:creationId xmlns:a16="http://schemas.microsoft.com/office/drawing/2014/main" id="{4B78DBB1-84C8-4446-A3B0-4F803FB156F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0000"/>
                    </a14:imgEffect>
                    <a14:imgEffect>
                      <a14:saturation sat="120000"/>
                    </a14:imgEffect>
                    <a14:imgEffect>
                      <a14:brightnessContrast contrast="20000"/>
                    </a14:imgEffect>
                  </a14:imgLayer>
                </a14:imgProps>
              </a:ext>
              <a:ext uri="{28A0092B-C50C-407E-A947-70E740481C1C}">
                <a14:useLocalDpi xmlns:a14="http://schemas.microsoft.com/office/drawing/2010/main" val="0"/>
              </a:ext>
            </a:extLst>
          </a:blip>
          <a:srcRect l="21086" t="10114" r="14286" b="4400"/>
          <a:stretch/>
        </p:blipFill>
        <p:spPr>
          <a:xfrm>
            <a:off x="8939593" y="-2"/>
            <a:ext cx="3252407" cy="3043453"/>
          </a:xfrm>
          <a:prstGeom prst="rect">
            <a:avLst/>
          </a:prstGeom>
        </p:spPr>
      </p:pic>
      <p:sp>
        <p:nvSpPr>
          <p:cNvPr id="9" name="Subtitle 2">
            <a:extLst>
              <a:ext uri="{FF2B5EF4-FFF2-40B4-BE49-F238E27FC236}">
                <a16:creationId xmlns:a16="http://schemas.microsoft.com/office/drawing/2014/main" id="{C888E357-E8BC-4E21-9CB2-EEB5F17FD278}"/>
              </a:ext>
            </a:extLst>
          </p:cNvPr>
          <p:cNvSpPr txBox="1">
            <a:spLocks/>
          </p:cNvSpPr>
          <p:nvPr/>
        </p:nvSpPr>
        <p:spPr>
          <a:xfrm>
            <a:off x="1" y="3129510"/>
            <a:ext cx="12192000" cy="3728491"/>
          </a:xfrm>
          <a:prstGeom prst="rect">
            <a:avLst/>
          </a:prstGeom>
        </p:spPr>
        <p:txBody>
          <a:bodyPr vert="horz" lIns="18288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Picture cards tell you what to build.</a:t>
            </a:r>
          </a:p>
          <a:p>
            <a:pPr algn="l">
              <a:lnSpc>
                <a:spcPts val="4800"/>
              </a:lnSpc>
              <a:spcBef>
                <a:spcPts val="0"/>
              </a:spcBef>
            </a:pPr>
            <a:r>
              <a:rPr lang="en-US" sz="4800" b="1" dirty="0">
                <a:latin typeface="Arial" panose="020B0604020202020204" pitchFamily="34" charset="0"/>
                <a:cs typeface="Arial" panose="020B0604020202020204" pitchFamily="34" charset="0"/>
              </a:rPr>
              <a:t>The catch is… a timer gives you only 15 seconds to build it.</a:t>
            </a:r>
          </a:p>
          <a:p>
            <a:pPr algn="l">
              <a:lnSpc>
                <a:spcPts val="4800"/>
              </a:lnSpc>
              <a:spcBef>
                <a:spcPts val="0"/>
              </a:spcBef>
            </a:pPr>
            <a:r>
              <a:rPr lang="en-US" sz="4800" b="1" dirty="0">
                <a:latin typeface="Arial" panose="020B0604020202020204" pitchFamily="34" charset="0"/>
                <a:cs typeface="Arial" panose="020B0604020202020204" pitchFamily="34" charset="0"/>
              </a:rPr>
              <a:t>The fastest builder wins.</a:t>
            </a:r>
          </a:p>
          <a:p>
            <a:pPr algn="l">
              <a:lnSpc>
                <a:spcPts val="4800"/>
              </a:lnSpc>
              <a:spcBef>
                <a:spcPts val="0"/>
              </a:spcBef>
            </a:pPr>
            <a:r>
              <a:rPr lang="en-US" sz="4800" b="1" dirty="0">
                <a:latin typeface="Arial" panose="020B0604020202020204" pitchFamily="34" charset="0"/>
                <a:cs typeface="Arial" panose="020B0604020202020204" pitchFamily="34" charset="0"/>
              </a:rPr>
              <a:t>This is where God is quite different than the board-game. God does not rush!</a:t>
            </a:r>
          </a:p>
        </p:txBody>
      </p:sp>
      <p:sp>
        <p:nvSpPr>
          <p:cNvPr id="10" name="Subtitle 2">
            <a:extLst>
              <a:ext uri="{FF2B5EF4-FFF2-40B4-BE49-F238E27FC236}">
                <a16:creationId xmlns:a16="http://schemas.microsoft.com/office/drawing/2014/main" id="{25AC7798-45FA-4342-92DA-A7C118575C14}"/>
              </a:ext>
            </a:extLst>
          </p:cNvPr>
          <p:cNvSpPr txBox="1">
            <a:spLocks/>
          </p:cNvSpPr>
          <p:nvPr/>
        </p:nvSpPr>
        <p:spPr>
          <a:xfrm>
            <a:off x="9795168" y="599358"/>
            <a:ext cx="1652648" cy="8368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4800" b="1" dirty="0">
                <a:effectLst>
                  <a:glow rad="63500">
                    <a:schemeClr val="bg1"/>
                  </a:glow>
                </a:effectLst>
              </a:rPr>
              <a:t>00.15</a:t>
            </a:r>
          </a:p>
        </p:txBody>
      </p:sp>
    </p:spTree>
    <p:extLst>
      <p:ext uri="{BB962C8B-B14F-4D97-AF65-F5344CB8AC3E}">
        <p14:creationId xmlns:p14="http://schemas.microsoft.com/office/powerpoint/2010/main" val="2396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66030" y="-35992"/>
            <a:ext cx="12044080" cy="6985902"/>
          </a:xfrm>
          <a:prstGeom prst="rect">
            <a:avLst/>
          </a:prstGeom>
        </p:spPr>
        <p:txBody>
          <a:bodyPr vert="horz" lIns="182880" tIns="18288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t>
            </a:r>
            <a:r>
              <a:rPr lang="en-US" sz="2800" b="1" dirty="0" err="1">
                <a:solidFill>
                  <a:schemeClr val="bg1"/>
                </a:solidFill>
                <a:effectLst>
                  <a:glow rad="88900">
                    <a:schemeClr val="tx1"/>
                  </a:glow>
                </a:effectLst>
                <a:latin typeface="Arial" panose="020B0604020202020204" pitchFamily="34" charset="0"/>
                <a:cs typeface="Arial" panose="020B0604020202020204" pitchFamily="34" charset="0"/>
              </a:rPr>
              <a:t>Phl</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 1:6 TPT</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…the One who began this glorious work in you will faithfully continue the process of maturing you and will put his finishing touches to it until the unveiling of our Lord Jesus Christ!”</a:t>
            </a:r>
          </a:p>
        </p:txBody>
      </p:sp>
    </p:spTree>
    <p:extLst>
      <p:ext uri="{BB962C8B-B14F-4D97-AF65-F5344CB8AC3E}">
        <p14:creationId xmlns:p14="http://schemas.microsoft.com/office/powerpoint/2010/main" val="174457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18288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t>
            </a:r>
            <a:r>
              <a:rPr lang="en-US" sz="2800" b="1" dirty="0" err="1">
                <a:solidFill>
                  <a:schemeClr val="bg1"/>
                </a:solidFill>
                <a:effectLst>
                  <a:glow rad="88900">
                    <a:schemeClr val="tx1"/>
                  </a:glow>
                </a:effectLst>
                <a:latin typeface="Arial" panose="020B0604020202020204" pitchFamily="34" charset="0"/>
                <a:cs typeface="Arial" panose="020B0604020202020204" pitchFamily="34" charset="0"/>
              </a:rPr>
              <a:t>Psa</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 138:8 TPT</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"…Since your love for me is constant and endless, I ask you, Lord, to finish every good thing that you’ve begun in me!” </a:t>
            </a:r>
          </a:p>
        </p:txBody>
      </p:sp>
    </p:spTree>
    <p:extLst>
      <p:ext uri="{BB962C8B-B14F-4D97-AF65-F5344CB8AC3E}">
        <p14:creationId xmlns:p14="http://schemas.microsoft.com/office/powerpoint/2010/main" val="342808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0" y="1558212"/>
            <a:ext cx="12192001"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latin typeface="Arial" panose="020B0604020202020204" pitchFamily="34" charset="0"/>
              <a:cs typeface="Arial" panose="020B0604020202020204" pitchFamily="34" charset="0"/>
            </a:endParaRPr>
          </a:p>
          <a:p>
            <a:pPr algn="l"/>
            <a:r>
              <a:rPr lang="en-US" sz="4400" b="1" dirty="0">
                <a:latin typeface="Arial" panose="020B0604020202020204" pitchFamily="34" charset="0"/>
                <a:cs typeface="Arial" panose="020B0604020202020204" pitchFamily="34" charset="0"/>
              </a:rPr>
              <a:t>Question #4</a:t>
            </a:r>
          </a:p>
          <a:p>
            <a:pPr algn="l"/>
            <a:r>
              <a:rPr lang="en-US" sz="4400" b="1" dirty="0">
                <a:latin typeface="Arial" panose="020B0604020202020204" pitchFamily="34" charset="0"/>
                <a:cs typeface="Arial" panose="020B0604020202020204" pitchFamily="34" charset="0"/>
              </a:rPr>
              <a:t>Talk about how reassuring it is to know that God always likes to finish what He starts?</a:t>
            </a:r>
          </a:p>
          <a:p>
            <a:pPr algn="l"/>
            <a:endParaRPr lang="en-US" sz="5400" dirty="0"/>
          </a:p>
          <a:p>
            <a:pPr algn="l"/>
            <a:endParaRPr lang="en-US" dirty="0"/>
          </a:p>
        </p:txBody>
      </p:sp>
    </p:spTree>
    <p:extLst>
      <p:ext uri="{BB962C8B-B14F-4D97-AF65-F5344CB8AC3E}">
        <p14:creationId xmlns:p14="http://schemas.microsoft.com/office/powerpoint/2010/main" val="2878174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18288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Eph 2:10 ESV</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"For we are his workmanship, created in Christ Jesus for good works....” </a:t>
            </a:r>
          </a:p>
        </p:txBody>
      </p:sp>
    </p:spTree>
    <p:extLst>
      <p:ext uri="{BB962C8B-B14F-4D97-AF65-F5344CB8AC3E}">
        <p14:creationId xmlns:p14="http://schemas.microsoft.com/office/powerpoint/2010/main" val="140218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18288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err="1">
                <a:solidFill>
                  <a:schemeClr val="bg1"/>
                </a:solidFill>
                <a:effectLst>
                  <a:glow rad="88900">
                    <a:schemeClr val="tx1"/>
                  </a:glow>
                </a:effectLst>
                <a:latin typeface="Arial" panose="020B0604020202020204" pitchFamily="34" charset="0"/>
                <a:cs typeface="Arial" panose="020B0604020202020204" pitchFamily="34" charset="0"/>
              </a:rPr>
              <a:t>Phl</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 2:13 ERV</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“Yes, it is God who is working in you. He helps you want to do what pleases him, and he gives you the power to do it.” </a:t>
            </a:r>
          </a:p>
        </p:txBody>
      </p:sp>
    </p:spTree>
    <p:extLst>
      <p:ext uri="{BB962C8B-B14F-4D97-AF65-F5344CB8AC3E}">
        <p14:creationId xmlns:p14="http://schemas.microsoft.com/office/powerpoint/2010/main" val="3407894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0" y="1558212"/>
            <a:ext cx="12192001"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latin typeface="Arial" panose="020B0604020202020204" pitchFamily="34" charset="0"/>
              <a:cs typeface="Arial" panose="020B0604020202020204" pitchFamily="34" charset="0"/>
            </a:endParaRPr>
          </a:p>
          <a:p>
            <a:pPr algn="l"/>
            <a:r>
              <a:rPr lang="en-US" sz="4400" b="1" dirty="0">
                <a:latin typeface="Arial" panose="020B0604020202020204" pitchFamily="34" charset="0"/>
                <a:cs typeface="Arial" panose="020B0604020202020204" pitchFamily="34" charset="0"/>
              </a:rPr>
              <a:t>Question 5</a:t>
            </a:r>
          </a:p>
          <a:p>
            <a:pPr algn="l"/>
            <a:r>
              <a:rPr lang="en-US" sz="4400" b="1" dirty="0">
                <a:latin typeface="Arial" panose="020B0604020202020204" pitchFamily="34" charset="0"/>
                <a:cs typeface="Arial" panose="020B0604020202020204" pitchFamily="34" charset="0"/>
              </a:rPr>
              <a:t>What is the difference between us trying hard to be perfect and God perfecting us Himself?</a:t>
            </a:r>
          </a:p>
          <a:p>
            <a:pPr algn="l"/>
            <a:endParaRPr lang="en-US" sz="5400" dirty="0"/>
          </a:p>
          <a:p>
            <a:pPr algn="l"/>
            <a:endParaRPr lang="en-US" dirty="0"/>
          </a:p>
        </p:txBody>
      </p:sp>
    </p:spTree>
    <p:extLst>
      <p:ext uri="{BB962C8B-B14F-4D97-AF65-F5344CB8AC3E}">
        <p14:creationId xmlns:p14="http://schemas.microsoft.com/office/powerpoint/2010/main" val="103989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Isosceles Triangle 8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Next Time Yellow Sticker Note Post - Free image on Pixabay">
            <a:extLst>
              <a:ext uri="{FF2B5EF4-FFF2-40B4-BE49-F238E27FC236}">
                <a16:creationId xmlns:a16="http://schemas.microsoft.com/office/drawing/2014/main" id="{AC6F138B-4706-4644-9B0D-8CDCF2B652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28651" y="-1"/>
            <a:ext cx="6803858" cy="68038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5" name="Isosceles Triangle 8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660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lose up of a flower&#10;&#10;Description automatically generated">
            <a:extLst>
              <a:ext uri="{FF2B5EF4-FFF2-40B4-BE49-F238E27FC236}">
                <a16:creationId xmlns:a16="http://schemas.microsoft.com/office/drawing/2014/main" id="{762BB797-F8D5-4639-9546-A2E0E76A7743}"/>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0000"/>
                    </a14:imgEffect>
                    <a14:imgEffect>
                      <a14:saturation sat="120000"/>
                    </a14:imgEffect>
                    <a14:imgEffect>
                      <a14:brightnessContrast contrast="20000"/>
                    </a14:imgEffect>
                  </a14:imgLayer>
                </a14:imgProps>
              </a:ext>
              <a:ext uri="{28A0092B-C50C-407E-A947-70E740481C1C}">
                <a14:useLocalDpi xmlns:a14="http://schemas.microsoft.com/office/drawing/2010/main" val="0"/>
              </a:ext>
            </a:extLst>
          </a:blip>
          <a:srcRect t="28831" b="29135"/>
          <a:stretch/>
        </p:blipFill>
        <p:spPr>
          <a:xfrm>
            <a:off x="5772" y="3265058"/>
            <a:ext cx="12354112" cy="3517901"/>
          </a:xfrm>
        </p:spPr>
      </p:pic>
      <p:sp>
        <p:nvSpPr>
          <p:cNvPr id="2" name="Title 1">
            <a:extLst>
              <a:ext uri="{FF2B5EF4-FFF2-40B4-BE49-F238E27FC236}">
                <a16:creationId xmlns:a16="http://schemas.microsoft.com/office/drawing/2014/main" id="{F5D8B426-5BB9-4CF4-959D-CEC95CDCEF0C}"/>
              </a:ext>
            </a:extLst>
          </p:cNvPr>
          <p:cNvSpPr>
            <a:spLocks noGrp="1"/>
          </p:cNvSpPr>
          <p:nvPr>
            <p:ph type="title"/>
          </p:nvPr>
        </p:nvSpPr>
        <p:spPr>
          <a:xfrm>
            <a:off x="0" y="519543"/>
            <a:ext cx="12192000" cy="2384613"/>
          </a:xfrm>
        </p:spPr>
        <p:txBody>
          <a:bodyPr>
            <a:noAutofit/>
          </a:bodyPr>
          <a:lstStyle/>
          <a:p>
            <a:pPr algn="ctr"/>
            <a:r>
              <a:rPr lang="en-US" sz="12500" b="1" dirty="0">
                <a:solidFill>
                  <a:srgbClr val="CC7033"/>
                </a:solidFill>
                <a:effectLst>
                  <a:outerShdw blurRad="50800" dist="38100" dir="2700000" algn="tl" rotWithShape="0">
                    <a:prstClr val="black">
                      <a:alpha val="70000"/>
                    </a:prstClr>
                  </a:outerShdw>
                </a:effectLst>
                <a:latin typeface="Andalus" panose="02020603050405020304" pitchFamily="18" charset="-78"/>
                <a:cs typeface="Andalus" panose="02020603050405020304" pitchFamily="18" charset="-78"/>
              </a:rPr>
              <a:t>Times &amp; Seasons</a:t>
            </a:r>
          </a:p>
        </p:txBody>
      </p:sp>
    </p:spTree>
    <p:extLst>
      <p:ext uri="{BB962C8B-B14F-4D97-AF65-F5344CB8AC3E}">
        <p14:creationId xmlns:p14="http://schemas.microsoft.com/office/powerpoint/2010/main" val="280181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200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Psa. 90:4 NLT</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"For you [God], a thousand years are as a passing day, as brief as a few night hours."</a:t>
            </a:r>
          </a:p>
        </p:txBody>
      </p:sp>
    </p:spTree>
    <p:custDataLst>
      <p:tags r:id="rId1"/>
    </p:custDataLst>
    <p:extLst>
      <p:ext uri="{BB962C8B-B14F-4D97-AF65-F5344CB8AC3E}">
        <p14:creationId xmlns:p14="http://schemas.microsoft.com/office/powerpoint/2010/main" val="1841352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latin typeface="Arial" panose="020B0604020202020204" pitchFamily="34" charset="0"/>
              <a:cs typeface="Arial" panose="020B0604020202020204" pitchFamily="34" charset="0"/>
            </a:endParaRPr>
          </a:p>
          <a:p>
            <a:pPr algn="l"/>
            <a:r>
              <a:rPr lang="en-US" sz="4400" b="1" dirty="0">
                <a:latin typeface="Arial" panose="020B0604020202020204" pitchFamily="34" charset="0"/>
                <a:cs typeface="Arial" panose="020B0604020202020204" pitchFamily="34" charset="0"/>
              </a:rPr>
              <a:t>Question #1:</a:t>
            </a:r>
          </a:p>
          <a:p>
            <a:pPr algn="l"/>
            <a:r>
              <a:rPr lang="en-US" sz="4400" b="1" dirty="0">
                <a:latin typeface="Arial" panose="020B0604020202020204" pitchFamily="34" charset="0"/>
                <a:cs typeface="Arial" panose="020B0604020202020204" pitchFamily="34" charset="0"/>
              </a:rPr>
              <a:t>There is an old saying, “God is never in a hurry, but He’s always on time.” Considering these verses, why do you think God is more comfortable (than we are) with how fast or how slowly time may seem to pass?</a:t>
            </a:r>
          </a:p>
          <a:p>
            <a:pPr algn="l"/>
            <a:endParaRPr lang="en-US" sz="5400" dirty="0"/>
          </a:p>
          <a:p>
            <a:pPr algn="l"/>
            <a:endParaRPr lang="en-US" dirty="0"/>
          </a:p>
        </p:txBody>
      </p:sp>
    </p:spTree>
    <p:extLst>
      <p:ext uri="{BB962C8B-B14F-4D97-AF65-F5344CB8AC3E}">
        <p14:creationId xmlns:p14="http://schemas.microsoft.com/office/powerpoint/2010/main" val="2417240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293914"/>
            <a:ext cx="12192000" cy="65640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We know God can do anything He likes, and He could do it instantaneously.</a:t>
            </a:r>
          </a:p>
          <a:p>
            <a:pPr algn="l">
              <a:lnSpc>
                <a:spcPts val="4800"/>
              </a:lnSpc>
              <a:spcBef>
                <a:spcPts val="0"/>
              </a:spcBef>
            </a:pPr>
            <a:r>
              <a:rPr lang="en-US" sz="4800" b="1" dirty="0">
                <a:latin typeface="Arial" panose="020B0604020202020204" pitchFamily="34" charset="0"/>
                <a:cs typeface="Arial" panose="020B0604020202020204" pitchFamily="34" charset="0"/>
              </a:rPr>
              <a:t>Yet, He seems to value the use of time and process. </a:t>
            </a:r>
          </a:p>
          <a:p>
            <a:pPr algn="l">
              <a:lnSpc>
                <a:spcPts val="4800"/>
              </a:lnSpc>
              <a:spcBef>
                <a:spcPts val="0"/>
              </a:spcBef>
            </a:pPr>
            <a:r>
              <a:rPr lang="en-US" sz="4800" b="1" dirty="0">
                <a:latin typeface="Arial" panose="020B0604020202020204" pitchFamily="34" charset="0"/>
                <a:cs typeface="Arial" panose="020B0604020202020204" pitchFamily="34" charset="0"/>
              </a:rPr>
              <a:t>He often takes His time to bring about His changes.</a:t>
            </a:r>
          </a:p>
          <a:p>
            <a:pPr algn="l">
              <a:lnSpc>
                <a:spcPts val="4800"/>
              </a:lnSpc>
              <a:spcBef>
                <a:spcPts val="0"/>
              </a:spcBef>
            </a:pPr>
            <a:r>
              <a:rPr lang="en-US" sz="4800" b="1" dirty="0">
                <a:latin typeface="Arial" panose="020B0604020202020204" pitchFamily="34" charset="0"/>
                <a:cs typeface="Arial" panose="020B0604020202020204" pitchFamily="34" charset="0"/>
              </a:rPr>
              <a:t>Like an artist who values workmanship, each step is important on the way to reaching His end goal. </a:t>
            </a:r>
          </a:p>
          <a:p>
            <a:pPr algn="l">
              <a:lnSpc>
                <a:spcPct val="120000"/>
              </a:lnSpc>
            </a:pPr>
            <a:endParaRPr lang="en-US" sz="3000" b="1" dirty="0">
              <a:solidFill>
                <a:srgbClr val="FF0000"/>
              </a:solidFill>
            </a:endParaRPr>
          </a:p>
        </p:txBody>
      </p:sp>
    </p:spTree>
    <p:custDataLst>
      <p:tags r:id="rId1"/>
    </p:custDataLst>
    <p:extLst>
      <p:ext uri="{BB962C8B-B14F-4D97-AF65-F5344CB8AC3E}">
        <p14:creationId xmlns:p14="http://schemas.microsoft.com/office/powerpoint/2010/main" val="175266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B84CAF5-C94B-48D4-910D-97DF728371AE}"/>
              </a:ext>
            </a:extLst>
          </p:cNvPr>
          <p:cNvSpPr txBox="1">
            <a:spLocks/>
          </p:cNvSpPr>
          <p:nvPr/>
        </p:nvSpPr>
        <p:spPr>
          <a:xfrm>
            <a:off x="1" y="0"/>
            <a:ext cx="12192000" cy="6858000"/>
          </a:xfrm>
          <a:prstGeom prst="rect">
            <a:avLst/>
          </a:prstGeom>
        </p:spPr>
        <p:txBody>
          <a:bodyPr vert="horz" lIns="182880" tIns="9144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4800" b="1" dirty="0">
                <a:latin typeface="Arial" panose="020B0604020202020204" pitchFamily="34" charset="0"/>
                <a:cs typeface="Arial" panose="020B0604020202020204" pitchFamily="34" charset="0"/>
              </a:rPr>
              <a:t>For example, for a potter…</a:t>
            </a:r>
          </a:p>
          <a:p>
            <a:pPr algn="l">
              <a:lnSpc>
                <a:spcPts val="4800"/>
              </a:lnSpc>
              <a:spcBef>
                <a:spcPts val="0"/>
              </a:spcBef>
            </a:pPr>
            <a:r>
              <a:rPr lang="en-US" sz="4800" b="1" dirty="0">
                <a:latin typeface="Arial" panose="020B0604020202020204" pitchFamily="34" charset="0"/>
                <a:cs typeface="Arial" panose="020B0604020202020204" pitchFamily="34" charset="0"/>
              </a:rPr>
              <a:t>…the clay </a:t>
            </a:r>
            <a:r>
              <a:rPr lang="en-US" sz="4800" b="1" u="sng" dirty="0">
                <a:latin typeface="Arial" panose="020B0604020202020204" pitchFamily="34" charset="0"/>
                <a:cs typeface="Arial" panose="020B0604020202020204" pitchFamily="34" charset="0"/>
              </a:rPr>
              <a:t>must be unearthed</a:t>
            </a:r>
            <a:r>
              <a:rPr lang="en-US" sz="4800" b="1" dirty="0">
                <a:latin typeface="Arial" panose="020B0604020202020204" pitchFamily="34" charset="0"/>
                <a:cs typeface="Arial" panose="020B0604020202020204" pitchFamily="34" charset="0"/>
              </a:rPr>
              <a:t>, </a:t>
            </a:r>
          </a:p>
          <a:p>
            <a:pPr algn="l">
              <a:lnSpc>
                <a:spcPts val="4800"/>
              </a:lnSpc>
              <a:spcBef>
                <a:spcPts val="0"/>
              </a:spcBef>
            </a:pPr>
            <a:r>
              <a:rPr lang="en-US" sz="4800" b="1" dirty="0">
                <a:latin typeface="Arial" panose="020B0604020202020204" pitchFamily="34" charset="0"/>
                <a:cs typeface="Arial" panose="020B0604020202020204" pitchFamily="34" charset="0"/>
              </a:rPr>
              <a:t>then </a:t>
            </a:r>
            <a:r>
              <a:rPr lang="en-US" sz="4800" b="1" u="sng" dirty="0">
                <a:latin typeface="Arial" panose="020B0604020202020204" pitchFamily="34" charset="0"/>
                <a:cs typeface="Arial" panose="020B0604020202020204" pitchFamily="34" charset="0"/>
              </a:rPr>
              <a:t>filtered of gravel &amp; impurities</a:t>
            </a:r>
            <a:r>
              <a:rPr lang="en-US" sz="4800" b="1" dirty="0">
                <a:latin typeface="Arial" panose="020B0604020202020204" pitchFamily="34" charset="0"/>
                <a:cs typeface="Arial" panose="020B0604020202020204" pitchFamily="34" charset="0"/>
              </a:rPr>
              <a:t>…</a:t>
            </a:r>
          </a:p>
          <a:p>
            <a:pPr algn="l">
              <a:lnSpc>
                <a:spcPts val="4800"/>
              </a:lnSpc>
              <a:spcBef>
                <a:spcPts val="0"/>
              </a:spcBef>
            </a:pPr>
            <a:r>
              <a:rPr lang="en-US" sz="4800" b="1" dirty="0">
                <a:latin typeface="Arial" panose="020B0604020202020204" pitchFamily="34" charset="0"/>
                <a:cs typeface="Arial" panose="020B0604020202020204" pitchFamily="34" charset="0"/>
              </a:rPr>
              <a:t>then </a:t>
            </a:r>
            <a:r>
              <a:rPr lang="en-US" sz="4800" b="1" u="sng" dirty="0">
                <a:latin typeface="Arial" panose="020B0604020202020204" pitchFamily="34" charset="0"/>
                <a:cs typeface="Arial" panose="020B0604020202020204" pitchFamily="34" charset="0"/>
              </a:rPr>
              <a:t>cured, folded &amp; molded</a:t>
            </a:r>
            <a:r>
              <a:rPr lang="en-US" sz="4800" b="1" dirty="0">
                <a:latin typeface="Arial" panose="020B0604020202020204" pitchFamily="34" charset="0"/>
                <a:cs typeface="Arial" panose="020B0604020202020204" pitchFamily="34" charset="0"/>
              </a:rPr>
              <a:t>… </a:t>
            </a:r>
          </a:p>
          <a:p>
            <a:pPr algn="l">
              <a:lnSpc>
                <a:spcPts val="4800"/>
              </a:lnSpc>
              <a:spcBef>
                <a:spcPts val="0"/>
              </a:spcBef>
            </a:pPr>
            <a:r>
              <a:rPr lang="en-US" sz="4800" b="1" u="sng" dirty="0">
                <a:latin typeface="Arial" panose="020B0604020202020204" pitchFamily="34" charset="0"/>
                <a:cs typeface="Arial" panose="020B0604020202020204" pitchFamily="34" charset="0"/>
              </a:rPr>
              <a:t>left to dry</a:t>
            </a:r>
            <a:r>
              <a:rPr lang="en-US" sz="4800" b="1" dirty="0">
                <a:latin typeface="Arial" panose="020B0604020202020204" pitchFamily="34" charset="0"/>
                <a:cs typeface="Arial" panose="020B0604020202020204" pitchFamily="34" charset="0"/>
              </a:rPr>
              <a:t>… </a:t>
            </a:r>
          </a:p>
          <a:p>
            <a:pPr algn="l">
              <a:lnSpc>
                <a:spcPts val="4800"/>
              </a:lnSpc>
              <a:spcBef>
                <a:spcPts val="0"/>
              </a:spcBef>
            </a:pPr>
            <a:r>
              <a:rPr lang="en-US" sz="4800" b="1" u="sng" dirty="0">
                <a:latin typeface="Arial" panose="020B0604020202020204" pitchFamily="34" charset="0"/>
                <a:cs typeface="Arial" panose="020B0604020202020204" pitchFamily="34" charset="0"/>
              </a:rPr>
              <a:t>base-painted</a:t>
            </a:r>
            <a:r>
              <a:rPr lang="en-US" sz="4800" b="1" dirty="0">
                <a:latin typeface="Arial" panose="020B0604020202020204" pitchFamily="34" charset="0"/>
                <a:cs typeface="Arial" panose="020B0604020202020204" pitchFamily="34" charset="0"/>
              </a:rPr>
              <a:t>…</a:t>
            </a:r>
            <a:r>
              <a:rPr lang="en-US" sz="4800" b="1" u="sng" dirty="0">
                <a:latin typeface="Arial" panose="020B0604020202020204" pitchFamily="34" charset="0"/>
                <a:cs typeface="Arial" panose="020B0604020202020204" pitchFamily="34" charset="0"/>
              </a:rPr>
              <a:t> </a:t>
            </a:r>
          </a:p>
          <a:p>
            <a:pPr algn="l">
              <a:lnSpc>
                <a:spcPts val="4800"/>
              </a:lnSpc>
              <a:spcBef>
                <a:spcPts val="0"/>
              </a:spcBef>
            </a:pPr>
            <a:r>
              <a:rPr lang="en-US" sz="4800" b="1" u="sng" dirty="0">
                <a:latin typeface="Arial" panose="020B0604020202020204" pitchFamily="34" charset="0"/>
                <a:cs typeface="Arial" panose="020B0604020202020204" pitchFamily="34" charset="0"/>
              </a:rPr>
              <a:t>top-coated, </a:t>
            </a:r>
          </a:p>
          <a:p>
            <a:pPr algn="l">
              <a:lnSpc>
                <a:spcPts val="4800"/>
              </a:lnSpc>
              <a:spcBef>
                <a:spcPts val="0"/>
              </a:spcBef>
            </a:pPr>
            <a:r>
              <a:rPr lang="en-US" sz="4800" b="1" u="sng" dirty="0">
                <a:latin typeface="Arial" panose="020B0604020202020204" pitchFamily="34" charset="0"/>
                <a:cs typeface="Arial" panose="020B0604020202020204" pitchFamily="34" charset="0"/>
              </a:rPr>
              <a:t>fired in a kiln</a:t>
            </a:r>
            <a:r>
              <a:rPr lang="en-US" sz="4800" b="1" dirty="0">
                <a:latin typeface="Arial" panose="020B0604020202020204" pitchFamily="34" charset="0"/>
                <a:cs typeface="Arial" panose="020B0604020202020204" pitchFamily="34" charset="0"/>
              </a:rPr>
              <a:t>, and finally…</a:t>
            </a:r>
          </a:p>
          <a:p>
            <a:pPr algn="l">
              <a:lnSpc>
                <a:spcPts val="4800"/>
              </a:lnSpc>
              <a:spcBef>
                <a:spcPts val="0"/>
              </a:spcBef>
            </a:pPr>
            <a:r>
              <a:rPr lang="en-US" sz="4800" b="1" u="sng" dirty="0">
                <a:latin typeface="Arial" panose="020B0604020202020204" pitchFamily="34" charset="0"/>
                <a:cs typeface="Arial" panose="020B0604020202020204" pitchFamily="34" charset="0"/>
              </a:rPr>
              <a:t>sealed</a:t>
            </a:r>
            <a:r>
              <a:rPr lang="en-US" sz="4800" b="1" dirty="0">
                <a:latin typeface="Arial" panose="020B0604020202020204" pitchFamily="34" charset="0"/>
                <a:cs typeface="Arial" panose="020B0604020202020204" pitchFamily="34" charset="0"/>
              </a:rPr>
              <a:t>…</a:t>
            </a:r>
          </a:p>
          <a:p>
            <a:pPr algn="l">
              <a:lnSpc>
                <a:spcPts val="4800"/>
              </a:lnSpc>
              <a:spcBef>
                <a:spcPts val="0"/>
              </a:spcBef>
            </a:pPr>
            <a:r>
              <a:rPr lang="en-US" sz="4800" b="1" dirty="0">
                <a:latin typeface="Arial" panose="020B0604020202020204" pitchFamily="34" charset="0"/>
                <a:cs typeface="Arial" panose="020B0604020202020204" pitchFamily="34" charset="0"/>
              </a:rPr>
              <a:t>..before the finished piece can be useful.</a:t>
            </a:r>
          </a:p>
        </p:txBody>
      </p:sp>
    </p:spTree>
    <p:custDataLst>
      <p:tags r:id="rId1"/>
    </p:custDataLst>
    <p:extLst>
      <p:ext uri="{BB962C8B-B14F-4D97-AF65-F5344CB8AC3E}">
        <p14:creationId xmlns:p14="http://schemas.microsoft.com/office/powerpoint/2010/main" val="372993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10.xml><?xml version="1.0" encoding="utf-8"?>
<p:tagLst xmlns:a="http://schemas.openxmlformats.org/drawingml/2006/main" xmlns:r="http://schemas.openxmlformats.org/officeDocument/2006/relationships" xmlns:p="http://schemas.openxmlformats.org/presentationml/2006/main">
  <p:tag name="TIMING" val="|6.9"/>
</p:tagLst>
</file>

<file path=ppt/tags/tag11.xml><?xml version="1.0" encoding="utf-8"?>
<p:tagLst xmlns:a="http://schemas.openxmlformats.org/drawingml/2006/main" xmlns:r="http://schemas.openxmlformats.org/officeDocument/2006/relationships" xmlns:p="http://schemas.openxmlformats.org/presentationml/2006/main">
  <p:tag name="TIMING" val="|4.4"/>
</p:tagLst>
</file>

<file path=ppt/tags/tag12.xml><?xml version="1.0" encoding="utf-8"?>
<p:tagLst xmlns:a="http://schemas.openxmlformats.org/drawingml/2006/main" xmlns:r="http://schemas.openxmlformats.org/officeDocument/2006/relationships" xmlns:p="http://schemas.openxmlformats.org/presentationml/2006/main">
  <p:tag name="TIMING" val="|2.5|2.8|7"/>
</p:tagLst>
</file>

<file path=ppt/tags/tag13.xml><?xml version="1.0" encoding="utf-8"?>
<p:tagLst xmlns:a="http://schemas.openxmlformats.org/drawingml/2006/main" xmlns:r="http://schemas.openxmlformats.org/officeDocument/2006/relationships" xmlns:p="http://schemas.openxmlformats.org/presentationml/2006/main">
  <p:tag name="TIMING" val="|2.6|2.3|2.7|2.9"/>
</p:tagLst>
</file>

<file path=ppt/tags/tag14.xml><?xml version="1.0" encoding="utf-8"?>
<p:tagLst xmlns:a="http://schemas.openxmlformats.org/drawingml/2006/main" xmlns:r="http://schemas.openxmlformats.org/officeDocument/2006/relationships" xmlns:p="http://schemas.openxmlformats.org/presentationml/2006/main">
  <p:tag name="TIMING" val="|2.5|2.9|2.6"/>
</p:tagLst>
</file>

<file path=ppt/tags/tag15.xml><?xml version="1.0" encoding="utf-8"?>
<p:tagLst xmlns:a="http://schemas.openxmlformats.org/drawingml/2006/main" xmlns:r="http://schemas.openxmlformats.org/officeDocument/2006/relationships" xmlns:p="http://schemas.openxmlformats.org/presentationml/2006/main">
  <p:tag name="TIMING" val="|4.6|4.5|4.1|2|1.8"/>
</p:tagLst>
</file>

<file path=ppt/tags/tag16.xml><?xml version="1.0" encoding="utf-8"?>
<p:tagLst xmlns:a="http://schemas.openxmlformats.org/drawingml/2006/main" xmlns:r="http://schemas.openxmlformats.org/officeDocument/2006/relationships" xmlns:p="http://schemas.openxmlformats.org/presentationml/2006/main">
  <p:tag name="TIMING" val="|7.4|9.2"/>
</p:tagLst>
</file>

<file path=ppt/tags/tag17.xml><?xml version="1.0" encoding="utf-8"?>
<p:tagLst xmlns:a="http://schemas.openxmlformats.org/drawingml/2006/main" xmlns:r="http://schemas.openxmlformats.org/officeDocument/2006/relationships" xmlns:p="http://schemas.openxmlformats.org/presentationml/2006/main">
  <p:tag name="TIMING" val="|9.7"/>
</p:tagLst>
</file>

<file path=ppt/tags/tag18.xml><?xml version="1.0" encoding="utf-8"?>
<p:tagLst xmlns:a="http://schemas.openxmlformats.org/drawingml/2006/main" xmlns:r="http://schemas.openxmlformats.org/officeDocument/2006/relationships" xmlns:p="http://schemas.openxmlformats.org/presentationml/2006/main">
  <p:tag name="TIMING" val="|2.8|3.3"/>
</p:tagLst>
</file>

<file path=ppt/tags/tag19.xml><?xml version="1.0" encoding="utf-8"?>
<p:tagLst xmlns:a="http://schemas.openxmlformats.org/drawingml/2006/main" xmlns:r="http://schemas.openxmlformats.org/officeDocument/2006/relationships" xmlns:p="http://schemas.openxmlformats.org/presentationml/2006/main">
  <p:tag name="TIMING" val="|3|2.2"/>
</p:tagLst>
</file>

<file path=ppt/tags/tag2.xml><?xml version="1.0" encoding="utf-8"?>
<p:tagLst xmlns:a="http://schemas.openxmlformats.org/drawingml/2006/main" xmlns:r="http://schemas.openxmlformats.org/officeDocument/2006/relationships" xmlns:p="http://schemas.openxmlformats.org/presentationml/2006/main">
  <p:tag name="TIMING" val="|5.5|5.7|8|3.1|4.6"/>
</p:tagLst>
</file>

<file path=ppt/tags/tag20.xml><?xml version="1.0" encoding="utf-8"?>
<p:tagLst xmlns:a="http://schemas.openxmlformats.org/drawingml/2006/main" xmlns:r="http://schemas.openxmlformats.org/officeDocument/2006/relationships" xmlns:p="http://schemas.openxmlformats.org/presentationml/2006/main">
  <p:tag name="TIMING" val="|3.1|1.9|7.3|2.5"/>
</p:tagLst>
</file>

<file path=ppt/tags/tag21.xml><?xml version="1.0" encoding="utf-8"?>
<p:tagLst xmlns:a="http://schemas.openxmlformats.org/drawingml/2006/main" xmlns:r="http://schemas.openxmlformats.org/officeDocument/2006/relationships" xmlns:p="http://schemas.openxmlformats.org/presentationml/2006/main">
  <p:tag name="TIMING" val="|7.3|4|2.5|2.3"/>
</p:tagLst>
</file>

<file path=ppt/tags/tag22.xml><?xml version="1.0" encoding="utf-8"?>
<p:tagLst xmlns:a="http://schemas.openxmlformats.org/drawingml/2006/main" xmlns:r="http://schemas.openxmlformats.org/officeDocument/2006/relationships" xmlns:p="http://schemas.openxmlformats.org/presentationml/2006/main">
  <p:tag name="TIMING" val="|2.3|2.6|4.1|4.1|4.2"/>
</p:tagLst>
</file>

<file path=ppt/tags/tag23.xml><?xml version="1.0" encoding="utf-8"?>
<p:tagLst xmlns:a="http://schemas.openxmlformats.org/drawingml/2006/main" xmlns:r="http://schemas.openxmlformats.org/officeDocument/2006/relationships" xmlns:p="http://schemas.openxmlformats.org/presentationml/2006/main">
  <p:tag name="TIMING" val="|2.5|2.1|1.9|2|2.1"/>
</p:tagLst>
</file>

<file path=ppt/tags/tag24.xml><?xml version="1.0" encoding="utf-8"?>
<p:tagLst xmlns:a="http://schemas.openxmlformats.org/drawingml/2006/main" xmlns:r="http://schemas.openxmlformats.org/officeDocument/2006/relationships" xmlns:p="http://schemas.openxmlformats.org/presentationml/2006/main">
  <p:tag name="TIMING" val="|4.1|2.4"/>
</p:tagLst>
</file>

<file path=ppt/tags/tag3.xml><?xml version="1.0" encoding="utf-8"?>
<p:tagLst xmlns:a="http://schemas.openxmlformats.org/drawingml/2006/main" xmlns:r="http://schemas.openxmlformats.org/officeDocument/2006/relationships" xmlns:p="http://schemas.openxmlformats.org/presentationml/2006/main">
  <p:tag name="TIMING" val="|3.2|7.2|5.1|3.5|6.1"/>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5.8|4.8|4.6"/>
</p:tagLst>
</file>

<file path=ppt/tags/tag6.xml><?xml version="1.0" encoding="utf-8"?>
<p:tagLst xmlns:a="http://schemas.openxmlformats.org/drawingml/2006/main" xmlns:r="http://schemas.openxmlformats.org/officeDocument/2006/relationships" xmlns:p="http://schemas.openxmlformats.org/presentationml/2006/main">
  <p:tag name="TIMING" val="|3.3|2.4|2.9|2.4|1.8|1.9|2|1.6|1.7"/>
</p:tagLst>
</file>

<file path=ppt/tags/tag7.xml><?xml version="1.0" encoding="utf-8"?>
<p:tagLst xmlns:a="http://schemas.openxmlformats.org/drawingml/2006/main" xmlns:r="http://schemas.openxmlformats.org/officeDocument/2006/relationships" xmlns:p="http://schemas.openxmlformats.org/presentationml/2006/main">
  <p:tag name="TIMING" val="|4.1|4.4|4.6"/>
</p:tagLst>
</file>

<file path=ppt/tags/tag8.xml><?xml version="1.0" encoding="utf-8"?>
<p:tagLst xmlns:a="http://schemas.openxmlformats.org/drawingml/2006/main" xmlns:r="http://schemas.openxmlformats.org/officeDocument/2006/relationships" xmlns:p="http://schemas.openxmlformats.org/presentationml/2006/main">
  <p:tag name="TIMING" val="|7.1|2.7|8.1"/>
</p:tagLst>
</file>

<file path=ppt/tags/tag9.xml><?xml version="1.0" encoding="utf-8"?>
<p:tagLst xmlns:a="http://schemas.openxmlformats.org/drawingml/2006/main" xmlns:r="http://schemas.openxmlformats.org/officeDocument/2006/relationships" xmlns:p="http://schemas.openxmlformats.org/presentationml/2006/main">
  <p:tag name="TIMING" val="|2|2|2.2|2.2|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12498</TotalTime>
  <Words>2265</Words>
  <Application>Microsoft Office PowerPoint</Application>
  <PresentationFormat>Widescreen</PresentationFormat>
  <Paragraphs>171</Paragraphs>
  <Slides>58</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Andalus</vt:lpstr>
      <vt:lpstr>Arial</vt:lpstr>
      <vt:lpstr>Calibri</vt:lpstr>
      <vt:lpstr>Calibri Light</vt:lpstr>
      <vt:lpstr>Viner Hand ITC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Times &amp; Seasons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161</cp:revision>
  <dcterms:created xsi:type="dcterms:W3CDTF">2020-06-23T08:19:45Z</dcterms:created>
  <dcterms:modified xsi:type="dcterms:W3CDTF">2022-03-27T14:46:30Z</dcterms:modified>
</cp:coreProperties>
</file>