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6"/>
  </p:notesMasterIdLst>
  <p:sldIdLst>
    <p:sldId id="636" r:id="rId2"/>
    <p:sldId id="623" r:id="rId3"/>
    <p:sldId id="637" r:id="rId4"/>
    <p:sldId id="311" r:id="rId5"/>
    <p:sldId id="331" r:id="rId6"/>
    <p:sldId id="312" r:id="rId7"/>
    <p:sldId id="329" r:id="rId8"/>
    <p:sldId id="313" r:id="rId9"/>
    <p:sldId id="314" r:id="rId10"/>
    <p:sldId id="315" r:id="rId11"/>
    <p:sldId id="316" r:id="rId12"/>
    <p:sldId id="318" r:id="rId13"/>
    <p:sldId id="319" r:id="rId14"/>
    <p:sldId id="317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62" r:id="rId24"/>
    <p:sldId id="292" r:id="rId25"/>
    <p:sldId id="624" r:id="rId26"/>
    <p:sldId id="342" r:id="rId27"/>
    <p:sldId id="625" r:id="rId28"/>
    <p:sldId id="347" r:id="rId29"/>
    <p:sldId id="626" r:id="rId30"/>
    <p:sldId id="349" r:id="rId31"/>
    <p:sldId id="627" r:id="rId32"/>
    <p:sldId id="628" r:id="rId33"/>
    <p:sldId id="353" r:id="rId34"/>
    <p:sldId id="354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B09E71"/>
    <a:srgbClr val="010101"/>
    <a:srgbClr val="00D05E"/>
    <a:srgbClr val="2A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C02B21-31D8-4D1A-8F99-3FB319E7D3D8}" v="21" dt="2022-02-05T19:44:02.5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89" autoAdjust="0"/>
    <p:restoredTop sz="94660"/>
  </p:normalViewPr>
  <p:slideViewPr>
    <p:cSldViewPr>
      <p:cViewPr varScale="1">
        <p:scale>
          <a:sx n="80" d="100"/>
          <a:sy n="80" d="100"/>
        </p:scale>
        <p:origin x="634" y="53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old Greenberg" userId="d5c41c3ac8bf082f" providerId="LiveId" clId="{7EC02B21-31D8-4D1A-8F99-3FB319E7D3D8}"/>
    <pc:docChg chg="undo custSel modSld">
      <pc:chgData name="Harold Greenberg" userId="d5c41c3ac8bf082f" providerId="LiveId" clId="{7EC02B21-31D8-4D1A-8F99-3FB319E7D3D8}" dt="2022-02-05T19:39:02.236" v="19"/>
      <pc:docMkLst>
        <pc:docMk/>
      </pc:docMkLst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1774825370" sldId="342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2368921483" sldId="344"/>
        </pc:sldMkLst>
      </pc:sldChg>
      <pc:sldChg chg="modTransition modAnim">
        <pc:chgData name="Harold Greenberg" userId="d5c41c3ac8bf082f" providerId="LiveId" clId="{7EC02B21-31D8-4D1A-8F99-3FB319E7D3D8}" dt="2022-02-05T19:39:02.236" v="19"/>
        <pc:sldMkLst>
          <pc:docMk/>
          <pc:sldMk cId="4292849510" sldId="345"/>
        </pc:sldMkLst>
      </pc:sldChg>
      <pc:sldChg chg="modTransition modAnim">
        <pc:chgData name="Harold Greenberg" userId="d5c41c3ac8bf082f" providerId="LiveId" clId="{7EC02B21-31D8-4D1A-8F99-3FB319E7D3D8}" dt="2022-02-05T19:39:02.236" v="19"/>
        <pc:sldMkLst>
          <pc:docMk/>
          <pc:sldMk cId="2206652963" sldId="346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3435363426" sldId="347"/>
        </pc:sldMkLst>
      </pc:sldChg>
      <pc:sldChg chg="modTransition modAnim">
        <pc:chgData name="Harold Greenberg" userId="d5c41c3ac8bf082f" providerId="LiveId" clId="{7EC02B21-31D8-4D1A-8F99-3FB319E7D3D8}" dt="2022-02-05T19:39:02.236" v="19"/>
        <pc:sldMkLst>
          <pc:docMk/>
          <pc:sldMk cId="3362000319" sldId="348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374376081" sldId="349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3371709239" sldId="350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1882052952" sldId="351"/>
        </pc:sldMkLst>
      </pc:sldChg>
      <pc:sldChg chg="modTransition modAnim">
        <pc:chgData name="Harold Greenberg" userId="d5c41c3ac8bf082f" providerId="LiveId" clId="{7EC02B21-31D8-4D1A-8F99-3FB319E7D3D8}" dt="2022-02-05T19:39:02.236" v="19"/>
        <pc:sldMkLst>
          <pc:docMk/>
          <pc:sldMk cId="356664511" sldId="352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160812185" sldId="353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344942478" sldId="354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2964420566" sldId="355"/>
        </pc:sldMkLst>
      </pc:sldChg>
      <pc:sldChg chg="modTransition modAnim">
        <pc:chgData name="Harold Greenberg" userId="d5c41c3ac8bf082f" providerId="LiveId" clId="{7EC02B21-31D8-4D1A-8F99-3FB319E7D3D8}" dt="2022-02-05T19:39:02.236" v="19"/>
        <pc:sldMkLst>
          <pc:docMk/>
          <pc:sldMk cId="1428627821" sldId="356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1202273969" sldId="357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2095187383" sldId="358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269131025" sldId="359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1128378498" sldId="360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392002455" sldId="361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3334359764" sldId="362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2471315237" sldId="363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1461632985" sldId="364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763160814" sldId="365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398006892" sldId="366"/>
        </pc:sldMkLst>
      </pc:sldChg>
      <pc:sldChg chg="modSp mod modTransition">
        <pc:chgData name="Harold Greenberg" userId="d5c41c3ac8bf082f" providerId="LiveId" clId="{7EC02B21-31D8-4D1A-8F99-3FB319E7D3D8}" dt="2022-02-05T19:39:02.236" v="19"/>
        <pc:sldMkLst>
          <pc:docMk/>
          <pc:sldMk cId="1845345220" sldId="367"/>
        </pc:sldMkLst>
        <pc:spChg chg="mod">
          <ac:chgData name="Harold Greenberg" userId="d5c41c3ac8bf082f" providerId="LiveId" clId="{7EC02B21-31D8-4D1A-8F99-3FB319E7D3D8}" dt="2022-02-05T13:09:17.488" v="13" actId="1076"/>
          <ac:spMkLst>
            <pc:docMk/>
            <pc:sldMk cId="1845345220" sldId="367"/>
            <ac:spMk id="3" creationId="{00000000-0000-0000-0000-000000000000}"/>
          </ac:spMkLst>
        </pc:spChg>
      </pc:sldChg>
      <pc:sldChg chg="modTransition modAnim">
        <pc:chgData name="Harold Greenberg" userId="d5c41c3ac8bf082f" providerId="LiveId" clId="{7EC02B21-31D8-4D1A-8F99-3FB319E7D3D8}" dt="2022-02-05T19:39:02.236" v="19"/>
        <pc:sldMkLst>
          <pc:docMk/>
          <pc:sldMk cId="1053574713" sldId="368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1031298655" sldId="370"/>
        </pc:sldMkLst>
      </pc:sldChg>
      <pc:sldChg chg="modSp mod modTransition">
        <pc:chgData name="Harold Greenberg" userId="d5c41c3ac8bf082f" providerId="LiveId" clId="{7EC02B21-31D8-4D1A-8F99-3FB319E7D3D8}" dt="2022-02-05T19:39:02.236" v="19"/>
        <pc:sldMkLst>
          <pc:docMk/>
          <pc:sldMk cId="1350664653" sldId="623"/>
        </pc:sldMkLst>
        <pc:spChg chg="mod">
          <ac:chgData name="Harold Greenberg" userId="d5c41c3ac8bf082f" providerId="LiveId" clId="{7EC02B21-31D8-4D1A-8F99-3FB319E7D3D8}" dt="2022-01-30T16:20:06.212" v="4" actId="20577"/>
          <ac:spMkLst>
            <pc:docMk/>
            <pc:sldMk cId="1350664653" sldId="623"/>
            <ac:spMk id="23558" creationId="{00000000-0000-0000-0000-000000000000}"/>
          </ac:spMkLst>
        </pc:spChg>
        <pc:spChg chg="mod">
          <ac:chgData name="Harold Greenberg" userId="d5c41c3ac8bf082f" providerId="LiveId" clId="{7EC02B21-31D8-4D1A-8F99-3FB319E7D3D8}" dt="2022-01-30T16:10:57.719" v="3" actId="20577"/>
          <ac:spMkLst>
            <pc:docMk/>
            <pc:sldMk cId="1350664653" sldId="623"/>
            <ac:spMk id="23559" creationId="{00000000-0000-0000-0000-000000000000}"/>
          </ac:spMkLst>
        </pc:spChg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1927266041" sldId="624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1622815050" sldId="625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3399777234" sldId="626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223739498" sldId="627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749079837" sldId="628"/>
        </pc:sldMkLst>
      </pc:sldChg>
      <pc:sldChg chg="modTransition">
        <pc:chgData name="Harold Greenberg" userId="d5c41c3ac8bf082f" providerId="LiveId" clId="{7EC02B21-31D8-4D1A-8F99-3FB319E7D3D8}" dt="2022-02-05T19:39:02.236" v="19"/>
        <pc:sldMkLst>
          <pc:docMk/>
          <pc:sldMk cId="513680009" sldId="6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88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88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34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8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1000" y="457200"/>
            <a:ext cx="8397875" cy="5562600"/>
            <a:chOff x="240" y="288"/>
            <a:chExt cx="5290" cy="350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228600" y="228600"/>
            <a:ext cx="8686800" cy="5943600"/>
            <a:chOff x="144" y="144"/>
            <a:chExt cx="5472" cy="3744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034" name="Line 5"/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latin typeface="+mn-lt"/>
              </a:defRPr>
            </a:lvl1pPr>
          </a:lstStyle>
          <a:p>
            <a:pPr>
              <a:defRPr/>
            </a:pPr>
            <a:fld id="{CC124A95-9404-4A04-9F38-56695CC01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../isaac.jpg" TargetMode="Externa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estudos.gospelmais.com.br/fe-e-obediencia.html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estudos.gospelmais.com.br/fe-e-obediencia.html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hyperlink" Target="http://franklludwig.com/abraham.html" TargetMode="Externa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franklludwig.com/abraham.html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microsoft.com/office/2007/relationships/hdphoto" Target="../media/hdphoto11.wdp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hyperlink" Target="http://franklludwig.com/abraham.html" TargetMode="Externa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hyperlink" Target="mailto:info@ckbrazos.org" TargetMode="External"/><Relationship Id="rId5" Type="http://schemas.openxmlformats.org/officeDocument/2006/relationships/hyperlink" Target="https://campaignkerusso.org/?p=7743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hyperlink" Target="http://franklludwig.com/abraham.html" TargetMode="External"/><Relationship Id="rId5" Type="http://schemas.microsoft.com/office/2007/relationships/hdphoto" Target="../media/hdphoto13.wdp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hyperlink" Target="http://franklludwig.com/abraham.html" TargetMode="External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franklludwig.com/abraham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c-O--4o1dvA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microsoft.com/office/2007/relationships/hdphoto" Target="../media/hdphoto16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5" Type="http://schemas.microsoft.com/office/2007/relationships/hdphoto" Target="../media/hdphoto18.wdp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5" Type="http://schemas.microsoft.com/office/2007/relationships/hdphoto" Target="../media/hdphoto19.wdp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1E1B18A-B024-F125-86B3-9AF536D5569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53975"/>
            <a:ext cx="9144000" cy="921351"/>
          </a:xfrm>
        </p:spPr>
        <p:txBody>
          <a:bodyPr>
            <a:scene3d>
              <a:camera prst="orthographicFront"/>
              <a:lightRig rig="threePt" dir="t"/>
            </a:scene3d>
            <a:sp3d>
              <a:bevelT w="254000"/>
            </a:sp3d>
          </a:bodyPr>
          <a:lstStyle/>
          <a:p>
            <a:pPr algn="ctr"/>
            <a:r>
              <a:rPr lang="en-US" altLang="en-US" sz="5400" b="1" dirty="0">
                <a:solidFill>
                  <a:srgbClr val="FFC000"/>
                </a:solidFill>
                <a:latin typeface="+mn-lt"/>
              </a:rPr>
              <a:t>Abraham, Isaac &amp; Jesus </a:t>
            </a:r>
          </a:p>
        </p:txBody>
      </p:sp>
      <p:pic>
        <p:nvPicPr>
          <p:cNvPr id="3" name="Picture 2" descr="A picture containing text, outdoor, pile&#10;&#10;Description automatically generated">
            <a:extLst>
              <a:ext uri="{FF2B5EF4-FFF2-40B4-BE49-F238E27FC236}">
                <a16:creationId xmlns:a16="http://schemas.microsoft.com/office/drawing/2014/main" id="{5502C53B-D978-CD39-83B9-1C58A43982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brightnessContrast bright="20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0" t="3915" r="342" b="16085"/>
          <a:stretch/>
        </p:blipFill>
        <p:spPr>
          <a:xfrm>
            <a:off x="0" y="867376"/>
            <a:ext cx="9144000" cy="5973964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6031037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>
            <a:extLst>
              <a:ext uri="{FF2B5EF4-FFF2-40B4-BE49-F238E27FC236}">
                <a16:creationId xmlns:a16="http://schemas.microsoft.com/office/drawing/2014/main" id="{1F2BC5AA-8F71-AC82-AF6F-5A964000E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966"/>
          <a:stretch/>
        </p:blipFill>
        <p:spPr bwMode="auto">
          <a:xfrm>
            <a:off x="21515" y="0"/>
            <a:ext cx="4648200" cy="6858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2ED596D1-0BEC-A98C-2551-8443431E686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724400" y="304800"/>
            <a:ext cx="4367605" cy="6553200"/>
          </a:xfrm>
          <a:solidFill>
            <a:schemeClr val="bg1"/>
          </a:solidFill>
        </p:spPr>
        <p:txBody>
          <a:bodyPr lIns="182880"/>
          <a:lstStyle/>
          <a:p>
            <a:pPr marL="0" indent="0">
              <a:lnSpc>
                <a:spcPts val="36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Abraham was very sad, but he trusted God, and obeyed.</a:t>
            </a:r>
            <a:endParaRPr lang="en-US" altLang="en-US" sz="800" b="1" dirty="0">
              <a:solidFill>
                <a:srgbClr val="FFC000"/>
              </a:solidFill>
            </a:endParaRPr>
          </a:p>
          <a:p>
            <a:pPr marL="0" indent="0">
              <a:lnSpc>
                <a:spcPts val="36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He took two men and a donkey to carry the wood for the fire.</a:t>
            </a:r>
          </a:p>
          <a:p>
            <a:pPr marL="0" indent="0">
              <a:lnSpc>
                <a:spcPts val="36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He went toward the mountain with Isaac, his son. </a:t>
            </a:r>
          </a:p>
          <a:p>
            <a:pPr marL="0" indent="0">
              <a:lnSpc>
                <a:spcPts val="36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On the </a:t>
            </a:r>
            <a:r>
              <a:rPr lang="en-US" altLang="en-US" sz="3200" b="1" u="sng" dirty="0">
                <a:solidFill>
                  <a:srgbClr val="FFC000"/>
                </a:solidFill>
              </a:rPr>
              <a:t>third day </a:t>
            </a:r>
            <a:r>
              <a:rPr lang="en-US" altLang="en-US" sz="3200" b="1" dirty="0">
                <a:solidFill>
                  <a:srgbClr val="FFC000"/>
                </a:solidFill>
              </a:rPr>
              <a:t>Abraham saw the mountain far away.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>
            <a:extLst>
              <a:ext uri="{FF2B5EF4-FFF2-40B4-BE49-F238E27FC236}">
                <a16:creationId xmlns:a16="http://schemas.microsoft.com/office/drawing/2014/main" id="{923938C3-8630-FC34-9078-CE3CC69C941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  <a14:imgEffect>
                      <a14:colorTemperature colorTemp="5928"/>
                    </a14:imgEffect>
                    <a14:imgEffect>
                      <a14:saturation sat="82000"/>
                    </a14:imgEffect>
                    <a14:imgEffect>
                      <a14:brightnessContrast bright="-1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83"/>
          <a:stretch/>
        </p:blipFill>
        <p:spPr>
          <a:xfrm>
            <a:off x="3810000" y="-199111"/>
            <a:ext cx="5410200" cy="6808788"/>
          </a:xfrm>
          <a:noFill/>
          <a:effectLst>
            <a:softEdge rad="215900"/>
          </a:effec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1376750F-0FDD-17CF-5370-7A7D58CFFD39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49212"/>
            <a:ext cx="3581400" cy="6808788"/>
          </a:xfrm>
          <a:solidFill>
            <a:schemeClr val="bg1"/>
          </a:solidFill>
        </p:spPr>
        <p:txBody>
          <a:bodyPr/>
          <a:lstStyle/>
          <a:p>
            <a:pPr marL="0" indent="0">
              <a:lnSpc>
                <a:spcPts val="36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FFC000"/>
                </a:solidFill>
              </a:rPr>
              <a:t>As they came near the mountain, Abraham said to the men, </a:t>
            </a:r>
          </a:p>
          <a:p>
            <a:pPr marL="0" indent="0">
              <a:lnSpc>
                <a:spcPts val="36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FFC000"/>
                </a:solidFill>
              </a:rPr>
              <a:t>"Stay here with the donkey, while I go up the mountain with Isaac to worship; </a:t>
            </a:r>
          </a:p>
          <a:p>
            <a:pPr marL="0" indent="0">
              <a:lnSpc>
                <a:spcPts val="36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FFC000"/>
                </a:solidFill>
              </a:rPr>
              <a:t>And when we have worshipped, </a:t>
            </a:r>
            <a:r>
              <a:rPr lang="en-US" altLang="en-US" sz="3000" b="1" u="sng" dirty="0">
                <a:solidFill>
                  <a:srgbClr val="FFC000"/>
                </a:solidFill>
              </a:rPr>
              <a:t>WE will come back</a:t>
            </a:r>
            <a:r>
              <a:rPr lang="en-US" altLang="en-US" sz="3000" b="1" dirty="0">
                <a:solidFill>
                  <a:srgbClr val="FFC000"/>
                </a:solidFill>
              </a:rPr>
              <a:t> to you."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244D22-D8C5-8924-814A-5867B9C79C60}"/>
              </a:ext>
            </a:extLst>
          </p:cNvPr>
          <p:cNvSpPr/>
          <p:nvPr/>
        </p:nvSpPr>
        <p:spPr bwMode="auto">
          <a:xfrm>
            <a:off x="3901440" y="228601"/>
            <a:ext cx="990600" cy="6400800"/>
          </a:xfrm>
          <a:prstGeom prst="roundRect">
            <a:avLst/>
          </a:prstGeom>
          <a:solidFill>
            <a:srgbClr val="B09E7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2413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39E28F7-C0EA-C51A-23CF-C9D92DA21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  <a14:imgEffect>
                      <a14:colorTemperature colorTemp="5928"/>
                    </a14:imgEffect>
                    <a14:imgEffect>
                      <a14:saturation sat="82000"/>
                    </a14:imgEffect>
                    <a14:imgEffect>
                      <a14:brightnessContrast bright="-4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83" r="11112"/>
          <a:stretch/>
        </p:blipFill>
        <p:spPr bwMode="auto">
          <a:xfrm>
            <a:off x="-116525" y="20619"/>
            <a:ext cx="4627565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5">
            <a:hlinkClick r:id="rId5"/>
            <a:extLst>
              <a:ext uri="{FF2B5EF4-FFF2-40B4-BE49-F238E27FC236}">
                <a16:creationId xmlns:a16="http://schemas.microsoft.com/office/drawing/2014/main" id="{6AEA7B92-CD42-DE7B-119B-D33A30746066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786"/>
                    </a14:imgEffect>
                    <a14:imgEffect>
                      <a14:saturation sat="77000"/>
                    </a14:imgEffect>
                    <a14:imgEffect>
                      <a14:brightnessContrast bright="16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8116" y="-218440"/>
            <a:ext cx="5126037" cy="6858000"/>
          </a:xfrm>
          <a:effectLst>
            <a:softEdge rad="203200"/>
          </a:effec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5E806E1D-189F-0E01-1386-AFBBCEFD963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0" y="990600"/>
            <a:ext cx="4992673" cy="1295400"/>
          </a:xfrm>
          <a:solidFill>
            <a:schemeClr val="bg1">
              <a:alpha val="75000"/>
            </a:schemeClr>
          </a:solidFill>
          <a:effectLst>
            <a:softEdge rad="38100"/>
          </a:effectLst>
        </p:spPr>
        <p:txBody>
          <a:bodyPr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indent="0" algn="ctr">
              <a:lnSpc>
                <a:spcPts val="3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3000" b="1" dirty="0">
                <a:ln w="127">
                  <a:solidFill>
                    <a:srgbClr val="010101"/>
                  </a:solidFill>
                </a:ln>
                <a:solidFill>
                  <a:srgbClr val="FFC000"/>
                </a:solidFill>
              </a:rPr>
              <a:t>Isaac’s bundle is a picture of Jesus </a:t>
            </a:r>
            <a:r>
              <a:rPr lang="en-US" altLang="en-US" sz="3000" b="1" u="sng" dirty="0">
                <a:ln w="127">
                  <a:solidFill>
                    <a:srgbClr val="010101"/>
                  </a:solidFill>
                </a:ln>
                <a:solidFill>
                  <a:srgbClr val="FFC000"/>
                </a:solidFill>
              </a:rPr>
              <a:t>carrying his own cross</a:t>
            </a:r>
            <a:r>
              <a:rPr lang="en-US" altLang="en-US" sz="3000" b="1" dirty="0">
                <a:ln w="127">
                  <a:solidFill>
                    <a:srgbClr val="010101"/>
                  </a:solidFill>
                </a:ln>
                <a:solidFill>
                  <a:srgbClr val="FFC000"/>
                </a:solidFill>
              </a:rPr>
              <a:t> up Mt. Calvary.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>
            <a:extLst>
              <a:ext uri="{FF2B5EF4-FFF2-40B4-BE49-F238E27FC236}">
                <a16:creationId xmlns:a16="http://schemas.microsoft.com/office/drawing/2014/main" id="{CAE26EE9-2B7F-4443-07FE-1816DF199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colorTemperature colorTemp="11500"/>
                    </a14:imgEffect>
                    <a14:imgEffect>
                      <a14:saturation sat="253000"/>
                    </a14:imgEffect>
                    <a14:imgEffect>
                      <a14:brightnessContrast bright="-5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07"/>
            <a:ext cx="3897313" cy="3905250"/>
          </a:xfrm>
          <a:prstGeom prst="rect">
            <a:avLst/>
          </a:prstGeom>
          <a:noFill/>
          <a:ln>
            <a:noFill/>
          </a:ln>
          <a:effectLst>
            <a:softEdge rad="546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7">
            <a:extLst>
              <a:ext uri="{FF2B5EF4-FFF2-40B4-BE49-F238E27FC236}">
                <a16:creationId xmlns:a16="http://schemas.microsoft.com/office/drawing/2014/main" id="{9861DB0A-117A-B0F7-78C1-9F948079B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  <a14:imgEffect>
                      <a14:saturation sat="195000"/>
                    </a14:imgEffect>
                    <a14:imgEffect>
                      <a14:brightnessContrast bright="-20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457200"/>
            <a:ext cx="5908675" cy="6858000"/>
          </a:xfrm>
          <a:prstGeom prst="rect">
            <a:avLst/>
          </a:prstGeom>
          <a:noFill/>
          <a:ln>
            <a:noFill/>
          </a:ln>
          <a:effectLst>
            <a:softEdge rad="558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3">
            <a:extLst>
              <a:ext uri="{FF2B5EF4-FFF2-40B4-BE49-F238E27FC236}">
                <a16:creationId xmlns:a16="http://schemas.microsoft.com/office/drawing/2014/main" id="{B1F0951F-A3B3-565D-DFA7-3AD265D151A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" y="3810000"/>
            <a:ext cx="4800600" cy="2971800"/>
          </a:xfrm>
          <a:solidFill>
            <a:schemeClr val="bg1"/>
          </a:solidFill>
          <a:effectLst>
            <a:softEdge rad="330200"/>
          </a:effectLst>
        </p:spPr>
        <p:txBody>
          <a:bodyPr/>
          <a:lstStyle/>
          <a:p>
            <a:pPr marL="0" indent="0">
              <a:lnSpc>
                <a:spcPts val="36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FFC000"/>
                </a:solidFill>
              </a:rPr>
              <a:t>The fire &amp; knife in the hand of Abraham reminds us of </a:t>
            </a:r>
            <a:r>
              <a:rPr lang="en-US" altLang="en-US" sz="3000" b="1" u="sng" dirty="0">
                <a:solidFill>
                  <a:srgbClr val="FFC000"/>
                </a:solidFill>
              </a:rPr>
              <a:t>God the Father</a:t>
            </a:r>
            <a:r>
              <a:rPr lang="en-US" altLang="en-US" sz="3000" b="1" dirty="0">
                <a:solidFill>
                  <a:srgbClr val="FFC000"/>
                </a:solidFill>
              </a:rPr>
              <a:t> and how He </a:t>
            </a:r>
            <a:r>
              <a:rPr lang="en-US" altLang="en-US" sz="3000" b="1" u="sng" dirty="0">
                <a:solidFill>
                  <a:srgbClr val="FFC000"/>
                </a:solidFill>
              </a:rPr>
              <a:t>judged our sin</a:t>
            </a:r>
            <a:r>
              <a:rPr lang="en-US" altLang="en-US" sz="3000" b="1" dirty="0">
                <a:solidFill>
                  <a:srgbClr val="FFC000"/>
                </a:solidFill>
              </a:rPr>
              <a:t> </a:t>
            </a:r>
            <a:r>
              <a:rPr lang="en-US" altLang="en-US" sz="3000" b="1" u="sng" dirty="0">
                <a:solidFill>
                  <a:srgbClr val="FFC000"/>
                </a:solidFill>
              </a:rPr>
              <a:t>upon His only Son </a:t>
            </a:r>
            <a:r>
              <a:rPr lang="en-US" altLang="en-US" sz="3000" b="1" dirty="0">
                <a:solidFill>
                  <a:srgbClr val="FFC000"/>
                </a:solidFill>
              </a:rPr>
              <a:t>on the cross.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>
            <a:extLst>
              <a:ext uri="{FF2B5EF4-FFF2-40B4-BE49-F238E27FC236}">
                <a16:creationId xmlns:a16="http://schemas.microsoft.com/office/drawing/2014/main" id="{780129DE-ACC5-6E84-3A41-1712EA26495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colorTemperature colorTemp="4500"/>
                    </a14:imgEffect>
                    <a14:imgEffect>
                      <a14:saturation sat="106000"/>
                    </a14:imgEffect>
                    <a14:imgEffect>
                      <a14:brightnessContrast bright="13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8" b="4445"/>
          <a:stretch/>
        </p:blipFill>
        <p:spPr>
          <a:xfrm>
            <a:off x="4419600" y="0"/>
            <a:ext cx="4724400" cy="6705600"/>
          </a:xfrm>
          <a:effectLst>
            <a:softEdge rad="139700"/>
          </a:effec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30645EA6-ACAB-E831-1DE4-DF5FE42289FC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0"/>
            <a:ext cx="4419600" cy="6858000"/>
          </a:xfrm>
          <a:solidFill>
            <a:schemeClr val="bg1"/>
          </a:solidFill>
          <a:effectLst>
            <a:softEdge rad="0"/>
          </a:effectLst>
        </p:spPr>
        <p:txBody>
          <a:bodyPr lIns="182880"/>
          <a:lstStyle/>
          <a:p>
            <a:pPr marL="0" indent="0">
              <a:lnSpc>
                <a:spcPts val="31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altLang="en-US" sz="2600" b="1" dirty="0">
                <a:solidFill>
                  <a:srgbClr val="FFC000"/>
                </a:solidFill>
              </a:rPr>
              <a:t>Abraham took the wood for the sacrifice and </a:t>
            </a:r>
            <a:r>
              <a:rPr lang="en-US" altLang="en-US" sz="2600" b="1" u="sng" dirty="0">
                <a:solidFill>
                  <a:srgbClr val="FFC000"/>
                </a:solidFill>
              </a:rPr>
              <a:t>laid it on the shoulders of Isaac</a:t>
            </a:r>
            <a:r>
              <a:rPr lang="en-US" altLang="en-US" sz="2600" b="1" dirty="0">
                <a:solidFill>
                  <a:srgbClr val="FFC000"/>
                </a:solidFill>
              </a:rPr>
              <a:t> his son, and </a:t>
            </a:r>
            <a:r>
              <a:rPr lang="en-US" altLang="en-US" sz="2600" b="1" u="sng" dirty="0">
                <a:solidFill>
                  <a:srgbClr val="FFC000"/>
                </a:solidFill>
              </a:rPr>
              <a:t>he took the fire… and a knife</a:t>
            </a:r>
            <a:r>
              <a:rPr lang="en-US" altLang="en-US" sz="2600" b="1" dirty="0">
                <a:solidFill>
                  <a:srgbClr val="FFC000"/>
                </a:solidFill>
              </a:rPr>
              <a:t>; and the two of them went on </a:t>
            </a:r>
            <a:r>
              <a:rPr lang="en-US" altLang="en-US" sz="2600" b="1" u="sng" dirty="0">
                <a:solidFill>
                  <a:srgbClr val="FFC000"/>
                </a:solidFill>
              </a:rPr>
              <a:t>together</a:t>
            </a:r>
            <a:r>
              <a:rPr lang="en-US" altLang="en-US" sz="2600" b="1" dirty="0">
                <a:solidFill>
                  <a:srgbClr val="FFC000"/>
                </a:solidFill>
              </a:rPr>
              <a:t>. </a:t>
            </a:r>
          </a:p>
          <a:p>
            <a:pPr marL="0" indent="0">
              <a:lnSpc>
                <a:spcPts val="31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altLang="en-US" sz="2600" b="1" dirty="0">
                <a:solidFill>
                  <a:srgbClr val="FFC000"/>
                </a:solidFill>
              </a:rPr>
              <a:t>As they were walking, Isaac said, "My father! See, here are the fire and the wood, but </a:t>
            </a:r>
            <a:r>
              <a:rPr lang="en-US" altLang="en-US" sz="2600" b="1" u="sng" dirty="0">
                <a:solidFill>
                  <a:srgbClr val="FFC000"/>
                </a:solidFill>
              </a:rPr>
              <a:t>where is the lamb for the sacrifice?</a:t>
            </a:r>
            <a:r>
              <a:rPr lang="en-US" altLang="en-US" sz="2600" b="1" dirty="0">
                <a:solidFill>
                  <a:srgbClr val="FFC000"/>
                </a:solidFill>
              </a:rPr>
              <a:t>" </a:t>
            </a:r>
          </a:p>
          <a:p>
            <a:pPr marL="0" indent="0">
              <a:lnSpc>
                <a:spcPts val="31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altLang="en-US" sz="2600" b="1" dirty="0">
                <a:solidFill>
                  <a:srgbClr val="FFC000"/>
                </a:solidFill>
              </a:rPr>
              <a:t>And Abraham said, "My son, </a:t>
            </a:r>
            <a:r>
              <a:rPr lang="en-US" altLang="en-US" sz="2600" b="1" u="sng" dirty="0">
                <a:solidFill>
                  <a:srgbClr val="FFC000"/>
                </a:solidFill>
              </a:rPr>
              <a:t>God will provide </a:t>
            </a:r>
            <a:r>
              <a:rPr lang="en-US" altLang="en-US" sz="2600" b="1" u="sng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76200">
                    <a:schemeClr val="accent1"/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HIMSELF</a:t>
            </a:r>
            <a:r>
              <a:rPr lang="en-US" altLang="en-US" sz="2600" b="1" u="sng" dirty="0">
                <a:solidFill>
                  <a:srgbClr val="FFC000"/>
                </a:solidFill>
              </a:rPr>
              <a:t> a lamb..."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8">
            <a:hlinkClick r:id="rId2"/>
            <a:extLst>
              <a:ext uri="{FF2B5EF4-FFF2-40B4-BE49-F238E27FC236}">
                <a16:creationId xmlns:a16="http://schemas.microsoft.com/office/drawing/2014/main" id="{58E4230A-AB93-254A-5846-DCE20336B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71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103479" name="Group 55">
            <a:extLst>
              <a:ext uri="{FF2B5EF4-FFF2-40B4-BE49-F238E27FC236}">
                <a16:creationId xmlns:a16="http://schemas.microsoft.com/office/drawing/2014/main" id="{168310E8-F46A-98DD-DAED-F08ED68BA466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1514123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6634" name="Picture 6">
            <a:extLst>
              <a:ext uri="{FF2B5EF4-FFF2-40B4-BE49-F238E27FC236}">
                <a16:creationId xmlns:a16="http://schemas.microsoft.com/office/drawing/2014/main" id="{6694510F-DC55-3020-7543-845F49B7F431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85134"/>
            <a:ext cx="4191000" cy="3854450"/>
          </a:xfrm>
          <a:noFill/>
        </p:spPr>
      </p:pic>
      <p:pic>
        <p:nvPicPr>
          <p:cNvPr id="26626" name="Picture 27">
            <a:extLst>
              <a:ext uri="{FF2B5EF4-FFF2-40B4-BE49-F238E27FC236}">
                <a16:creationId xmlns:a16="http://schemas.microsoft.com/office/drawing/2014/main" id="{8D1B7095-9E72-D871-0F05-6E92B9C76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3000"/>
                    </a14:imgEffect>
                    <a14:imgEffect>
                      <a14:saturation sat="84000"/>
                    </a14:imgEffect>
                    <a14:imgEffect>
                      <a14:brightnessContrast bright="1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2" y="21515"/>
            <a:ext cx="4886325" cy="6858000"/>
          </a:xfrm>
          <a:prstGeom prst="rect">
            <a:avLst/>
          </a:prstGeom>
          <a:noFill/>
          <a:ln>
            <a:noFill/>
          </a:ln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hlinkClick r:id="rId2"/>
            <a:extLst>
              <a:ext uri="{FF2B5EF4-FFF2-40B4-BE49-F238E27FC236}">
                <a16:creationId xmlns:a16="http://schemas.microsoft.com/office/drawing/2014/main" id="{826867E1-BBF2-BA36-605B-7A72DB1B1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71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106504" name="Group 8">
            <a:extLst>
              <a:ext uri="{FF2B5EF4-FFF2-40B4-BE49-F238E27FC236}">
                <a16:creationId xmlns:a16="http://schemas.microsoft.com/office/drawing/2014/main" id="{8628A861-197A-7AA0-F170-E907B137B537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2551282"/>
              </p:ext>
            </p:extLst>
          </p:nvPr>
        </p:nvGraphicFramePr>
        <p:xfrm>
          <a:off x="0" y="0"/>
          <a:ext cx="4267200" cy="6858000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God was using Abraham to show us the future…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Jesus is the true Lamb of God.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7657" name="Picture 14">
            <a:extLst>
              <a:ext uri="{FF2B5EF4-FFF2-40B4-BE49-F238E27FC236}">
                <a16:creationId xmlns:a16="http://schemas.microsoft.com/office/drawing/2014/main" id="{888A5518-12CD-8A8A-8BCE-7B6666F2D2B7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752600"/>
            <a:ext cx="4038600" cy="3713162"/>
          </a:xfrm>
          <a:noFill/>
        </p:spPr>
      </p:pic>
      <p:pic>
        <p:nvPicPr>
          <p:cNvPr id="27658" name="Picture 15">
            <a:extLst>
              <a:ext uri="{FF2B5EF4-FFF2-40B4-BE49-F238E27FC236}">
                <a16:creationId xmlns:a16="http://schemas.microsoft.com/office/drawing/2014/main" id="{B1B79F29-9E9F-726D-8A55-E897E2C0B2C4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9000"/>
                    </a14:imgEffect>
                    <a14:imgEffect>
                      <a14:colorTemperature colorTemp="5499"/>
                    </a14:imgEffect>
                    <a14:imgEffect>
                      <a14:saturation sat="96000"/>
                    </a14:imgEffect>
                    <a14:imgEffect>
                      <a14:brightnessContrast bright="26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8454" y="0"/>
            <a:ext cx="5103812" cy="6858000"/>
          </a:xfrm>
          <a:noFill/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2">
            <a:extLst>
              <a:ext uri="{FF2B5EF4-FFF2-40B4-BE49-F238E27FC236}">
                <a16:creationId xmlns:a16="http://schemas.microsoft.com/office/drawing/2014/main" id="{0AED516C-D970-B0E2-4A43-EEBD191BC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7604"/>
                    </a14:imgEffect>
                    <a14:imgEffect>
                      <a14:saturation sat="67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>
            <a:extLst>
              <a:ext uri="{FF2B5EF4-FFF2-40B4-BE49-F238E27FC236}">
                <a16:creationId xmlns:a16="http://schemas.microsoft.com/office/drawing/2014/main" id="{F8E8CEB8-123B-5E07-E792-AE928E3439E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28600"/>
            <a:ext cx="5257800" cy="4724400"/>
          </a:xfrm>
          <a:solidFill>
            <a:schemeClr val="bg1">
              <a:alpha val="67842"/>
            </a:schemeClr>
          </a:solidFill>
          <a:effectLst>
            <a:softEdge rad="292100"/>
          </a:effectLst>
        </p:spPr>
        <p:txBody>
          <a:bodyPr/>
          <a:lstStyle/>
          <a:p>
            <a:pPr marL="0" indent="0">
              <a:lnSpc>
                <a:spcPts val="34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FFC000"/>
                </a:solidFill>
              </a:rPr>
              <a:t>Abraham built an altar and placed the wood on it. </a:t>
            </a:r>
          </a:p>
          <a:p>
            <a:pPr marL="0" indent="0">
              <a:lnSpc>
                <a:spcPts val="34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FFC000"/>
                </a:solidFill>
              </a:rPr>
              <a:t>Then </a:t>
            </a:r>
            <a:r>
              <a:rPr lang="en-US" altLang="en-US" b="1" u="sng" dirty="0">
                <a:solidFill>
                  <a:srgbClr val="FFC000"/>
                </a:solidFill>
              </a:rPr>
              <a:t>he tied the hands and the feet </a:t>
            </a:r>
            <a:r>
              <a:rPr lang="en-US" altLang="en-US" b="1" dirty="0">
                <a:solidFill>
                  <a:srgbClr val="FFC000"/>
                </a:solidFill>
              </a:rPr>
              <a:t>of his only son, Isaac, and laid him on the altar.</a:t>
            </a:r>
          </a:p>
          <a:p>
            <a:pPr marL="0" indent="0">
              <a:lnSpc>
                <a:spcPts val="34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FFC000"/>
                </a:solidFill>
              </a:rPr>
              <a:t>Abraham stretched forth his hand and took hold of the knife to slay his son.</a:t>
            </a:r>
          </a:p>
        </p:txBody>
      </p:sp>
      <p:sp>
        <p:nvSpPr>
          <p:cNvPr id="28676" name="Rectangle 23">
            <a:hlinkClick r:id="rId5"/>
            <a:extLst>
              <a:ext uri="{FF2B5EF4-FFF2-40B4-BE49-F238E27FC236}">
                <a16:creationId xmlns:a16="http://schemas.microsoft.com/office/drawing/2014/main" id="{9C96046F-4AE7-A16B-EA4E-3F660AE44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9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F6969BE7-AC8F-FD4F-0203-A78B0C49CBA9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15000" y="0"/>
            <a:ext cx="3429000" cy="6858000"/>
          </a:xfrm>
          <a:solidFill>
            <a:schemeClr val="bg1">
              <a:alpha val="67842"/>
            </a:schemeClr>
          </a:solidFill>
        </p:spPr>
        <p:txBody>
          <a:bodyPr/>
          <a:lstStyle/>
          <a:p>
            <a:pPr marL="0" indent="0">
              <a:lnSpc>
                <a:spcPts val="36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Jesus was also </a:t>
            </a:r>
            <a:r>
              <a:rPr lang="en-US" altLang="en-US" sz="3200" b="1" u="sng" dirty="0">
                <a:solidFill>
                  <a:srgbClr val="FFC000"/>
                </a:solidFill>
              </a:rPr>
              <a:t>bound by His hands and feet</a:t>
            </a:r>
            <a:r>
              <a:rPr lang="en-US" altLang="en-US" sz="3200" b="1" dirty="0">
                <a:solidFill>
                  <a:srgbClr val="FFC000"/>
                </a:solidFill>
              </a:rPr>
              <a:t>.</a:t>
            </a:r>
          </a:p>
          <a:p>
            <a:pPr marL="0" indent="0">
              <a:lnSpc>
                <a:spcPts val="36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Like Isaac, Jesus was </a:t>
            </a:r>
            <a:r>
              <a:rPr lang="en-US" altLang="en-US" sz="3200" b="1" u="sng" dirty="0">
                <a:solidFill>
                  <a:srgbClr val="FFC000"/>
                </a:solidFill>
              </a:rPr>
              <a:t>obeying and trusting His Father</a:t>
            </a:r>
            <a:r>
              <a:rPr lang="en-US" altLang="en-US" sz="3200" b="1" dirty="0">
                <a:solidFill>
                  <a:srgbClr val="FFC000"/>
                </a:solidFill>
              </a:rPr>
              <a:t>.</a:t>
            </a:r>
          </a:p>
          <a:p>
            <a:pPr marL="0" indent="0">
              <a:lnSpc>
                <a:spcPts val="36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Jesus was </a:t>
            </a:r>
            <a:r>
              <a:rPr lang="en-US" altLang="en-US" sz="3200" b="1" u="sng" dirty="0">
                <a:solidFill>
                  <a:srgbClr val="FFC000"/>
                </a:solidFill>
              </a:rPr>
              <a:t>obedient to death</a:t>
            </a:r>
            <a:r>
              <a:rPr lang="en-US" altLang="en-US" sz="3200" b="1" dirty="0">
                <a:solidFill>
                  <a:srgbClr val="FFC000"/>
                </a:solidFill>
              </a:rPr>
              <a:t>. </a:t>
            </a:r>
          </a:p>
          <a:p>
            <a:pPr marL="0" indent="0">
              <a:lnSpc>
                <a:spcPts val="36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He </a:t>
            </a:r>
            <a:r>
              <a:rPr lang="en-US" altLang="en-US" sz="3200" b="1" u="sng" dirty="0">
                <a:solidFill>
                  <a:srgbClr val="FFC000"/>
                </a:solidFill>
              </a:rPr>
              <a:t>willingly</a:t>
            </a:r>
            <a:r>
              <a:rPr lang="en-US" altLang="en-US" sz="3200" b="1" dirty="0">
                <a:solidFill>
                  <a:srgbClr val="FFC000"/>
                </a:solidFill>
              </a:rPr>
              <a:t> laid down His life.</a:t>
            </a:r>
          </a:p>
        </p:txBody>
      </p:sp>
      <p:sp>
        <p:nvSpPr>
          <p:cNvPr id="29699" name="Rectangle 4">
            <a:hlinkClick r:id="rId3"/>
            <a:extLst>
              <a:ext uri="{FF2B5EF4-FFF2-40B4-BE49-F238E27FC236}">
                <a16:creationId xmlns:a16="http://schemas.microsoft.com/office/drawing/2014/main" id="{FB70167C-EF22-85DF-4FAF-79A515552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9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9700" name="Picture 9">
            <a:extLst>
              <a:ext uri="{FF2B5EF4-FFF2-40B4-BE49-F238E27FC236}">
                <a16:creationId xmlns:a16="http://schemas.microsoft.com/office/drawing/2014/main" id="{DEC50DE6-1366-70EC-AABD-470691C2FB8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000"/>
                    </a14:imgEffect>
                    <a14:imgEffect>
                      <a14:colorTemperature colorTemp="5928"/>
                    </a14:imgEffect>
                    <a14:imgEffect>
                      <a14:brightnessContrast bright="8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711825" cy="6858000"/>
          </a:xfrm>
          <a:effectLst>
            <a:softEdge rad="190500"/>
          </a:effec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2">
            <a:extLst>
              <a:ext uri="{FF2B5EF4-FFF2-40B4-BE49-F238E27FC236}">
                <a16:creationId xmlns:a16="http://schemas.microsoft.com/office/drawing/2014/main" id="{DB0665A4-81B1-FBF5-003A-8D0156EEAEC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  <a14:imgEffect>
                      <a14:colorTemperature colorTemp="7215"/>
                    </a14:imgEffect>
                    <a14:imgEffect>
                      <a14:saturation sat="95000"/>
                    </a14:imgEffect>
                    <a14:imgEffect>
                      <a14:brightnessContrast bright="-6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65C40CA9-8E74-8042-AF5E-1CEDB0CFEDE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-139851"/>
            <a:ext cx="4648200" cy="2514587"/>
          </a:xfrm>
          <a:solidFill>
            <a:schemeClr val="bg1">
              <a:alpha val="67842"/>
            </a:schemeClr>
          </a:solidFill>
          <a:effectLst>
            <a:softEdge rad="63500"/>
          </a:effectLst>
        </p:spPr>
        <p:txBody>
          <a:bodyPr lIns="182880" tIns="182880"/>
          <a:lstStyle/>
          <a:p>
            <a:pPr marL="0" indent="0">
              <a:lnSpc>
                <a:spcPts val="34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The Angel of the Lord called, “Abraham, Abraham!” </a:t>
            </a:r>
          </a:p>
          <a:p>
            <a:pPr marL="0" indent="0">
              <a:lnSpc>
                <a:spcPts val="34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He answered, “Here I am.” The Angel said…</a:t>
            </a:r>
          </a:p>
        </p:txBody>
      </p:sp>
      <p:sp>
        <p:nvSpPr>
          <p:cNvPr id="30724" name="Rectangle 3">
            <a:hlinkClick r:id="rId5"/>
            <a:extLst>
              <a:ext uri="{FF2B5EF4-FFF2-40B4-BE49-F238E27FC236}">
                <a16:creationId xmlns:a16="http://schemas.microsoft.com/office/drawing/2014/main" id="{166219F4-CD17-5607-4253-F925A1D24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9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725" name="Rectangle 15">
            <a:extLst>
              <a:ext uri="{FF2B5EF4-FFF2-40B4-BE49-F238E27FC236}">
                <a16:creationId xmlns:a16="http://schemas.microsoft.com/office/drawing/2014/main" id="{252EEBFB-B7D0-C68A-AADB-61C8DA169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517751"/>
            <a:ext cx="5334000" cy="3340249"/>
          </a:xfrm>
          <a:prstGeom prst="rect">
            <a:avLst/>
          </a:prstGeom>
          <a:solidFill>
            <a:schemeClr val="bg1">
              <a:alpha val="81175"/>
            </a:schemeClr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182880"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ts val="32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“Do not lay your hand on the boy or do anything to him; for now I know that you obey God. </a:t>
            </a:r>
          </a:p>
          <a:p>
            <a:pPr marL="0" indent="0">
              <a:lnSpc>
                <a:spcPts val="32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200" b="1" u="sng" dirty="0">
                <a:solidFill>
                  <a:srgbClr val="FFC000"/>
                </a:solidFill>
              </a:rPr>
              <a:t>You have not held back from giving your son</a:t>
            </a:r>
            <a:r>
              <a:rPr lang="en-US" altLang="en-US" sz="3200" b="1" dirty="0">
                <a:solidFill>
                  <a:srgbClr val="FFC000"/>
                </a:solidFill>
              </a:rPr>
              <a:t>, your only son.”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3" y="780256"/>
            <a:ext cx="3126826" cy="219154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381000" h="3810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413891"/>
            <a:ext cx="2971801" cy="298965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381000" h="3810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048000" y="780256"/>
            <a:ext cx="5981700" cy="234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br>
              <a:rPr lang="en-US" sz="2400" dirty="0">
                <a:latin typeface="Arial" charset="0"/>
              </a:rPr>
            </a:br>
            <a:r>
              <a:rPr lang="en-US" sz="2400" b="1" dirty="0">
                <a:solidFill>
                  <a:srgbClr val="FFC000"/>
                </a:solidFill>
                <a:latin typeface="Arial" charset="0"/>
              </a:rPr>
              <a:t>If you would like to watch a video of our service using this PowerPoint, click or (Ctrl click) here: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400" b="1" dirty="0">
              <a:latin typeface="Arial" charset="0"/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000" b="1" dirty="0">
                <a:latin typeface="+mn-lt"/>
                <a:hlinkClick r:id="rId5"/>
              </a:rPr>
              <a:t>https://campaignkerusso.org/?p=7743</a:t>
            </a:r>
            <a:endParaRPr lang="en-US" sz="2000" b="1" dirty="0">
              <a:latin typeface="+mn-lt"/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000" b="1" dirty="0">
                <a:latin typeface="+mn-lt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 b="1" dirty="0">
              <a:latin typeface="Arial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3276600" y="3505200"/>
            <a:ext cx="5638800" cy="274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solidFill>
                  <a:srgbClr val="FFC000"/>
                </a:solidFill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solidFill>
                  <a:srgbClr val="FFC000"/>
                </a:solidFill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 b="1" dirty="0">
              <a:latin typeface="Arial" charset="0"/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6"/>
              </a:rPr>
              <a:t>info@ckusa.org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2574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>
            <a:extLst>
              <a:ext uri="{FF2B5EF4-FFF2-40B4-BE49-F238E27FC236}">
                <a16:creationId xmlns:a16="http://schemas.microsoft.com/office/drawing/2014/main" id="{B8A62AE3-896E-A0F5-91BD-D81390C1D50F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colorTemperature colorTemp="7930"/>
                    </a14:imgEffect>
                    <a14:imgEffect>
                      <a14:saturation sat="1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40050"/>
            <a:ext cx="4495800" cy="4432150"/>
          </a:xfrm>
        </p:spPr>
      </p:pic>
      <p:sp>
        <p:nvSpPr>
          <p:cNvPr id="31747" name="Rectangle 3">
            <a:extLst>
              <a:ext uri="{FF2B5EF4-FFF2-40B4-BE49-F238E27FC236}">
                <a16:creationId xmlns:a16="http://schemas.microsoft.com/office/drawing/2014/main" id="{5DB44AE8-09A2-E366-0EA0-64FDE1C49CB1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81400" y="152400"/>
            <a:ext cx="5486400" cy="6629400"/>
          </a:xfrm>
          <a:solidFill>
            <a:schemeClr val="bg1">
              <a:alpha val="61176"/>
            </a:schemeClr>
          </a:solidFill>
          <a:ln w="38100" cap="flat">
            <a:solidFill>
              <a:srgbClr val="FFC000"/>
            </a:solidFill>
            <a:prstDash val="dashDot"/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ts val="32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C000"/>
                </a:solidFill>
              </a:rPr>
              <a:t>Abraham looked up saw a ram caught in a thicket.</a:t>
            </a:r>
          </a:p>
          <a:p>
            <a:pPr marL="0" indent="0">
              <a:lnSpc>
                <a:spcPts val="32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C000"/>
                </a:solidFill>
              </a:rPr>
              <a:t>Abraham took the ram and</a:t>
            </a:r>
          </a:p>
          <a:p>
            <a:pPr marL="0" indent="0">
              <a:lnSpc>
                <a:spcPts val="32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C000"/>
                </a:solidFill>
              </a:rPr>
              <a:t>offered it instead of his son!</a:t>
            </a:r>
          </a:p>
          <a:p>
            <a:pPr marL="0" indent="0">
              <a:lnSpc>
                <a:spcPts val="32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C000"/>
                </a:solidFill>
              </a:rPr>
              <a:t>He called the place, </a:t>
            </a:r>
            <a:r>
              <a:rPr lang="en-US" altLang="en-US" sz="2800" b="1" u="sng" dirty="0">
                <a:solidFill>
                  <a:srgbClr val="FFC000"/>
                </a:solidFill>
              </a:rPr>
              <a:t>“The Lord Will Provide”</a:t>
            </a:r>
            <a:r>
              <a:rPr lang="en-US" altLang="en-US" sz="2800" b="1" dirty="0">
                <a:solidFill>
                  <a:srgbClr val="FFC000"/>
                </a:solidFill>
              </a:rPr>
              <a:t> or “Jehovah-Jireh” in Hebrew. </a:t>
            </a:r>
          </a:p>
          <a:p>
            <a:pPr marL="0" indent="0">
              <a:lnSpc>
                <a:spcPts val="32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C000"/>
                </a:solidFill>
              </a:rPr>
              <a:t>It is said to this day, </a:t>
            </a:r>
            <a:r>
              <a:rPr lang="en-US" altLang="en-US" sz="2800" b="1" u="sng" dirty="0">
                <a:solidFill>
                  <a:srgbClr val="FFC000"/>
                </a:solidFill>
              </a:rPr>
              <a:t>“On the mount of the Lord it will be provided.”</a:t>
            </a:r>
            <a:r>
              <a:rPr lang="en-US" altLang="en-US" sz="2800" b="1" dirty="0">
                <a:solidFill>
                  <a:srgbClr val="FFC000"/>
                </a:solidFill>
              </a:rPr>
              <a:t> </a:t>
            </a:r>
          </a:p>
          <a:p>
            <a:pPr marL="0" indent="0">
              <a:lnSpc>
                <a:spcPts val="32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C000"/>
                </a:solidFill>
              </a:rPr>
              <a:t>Jesus (our substitute lamb) also </a:t>
            </a:r>
            <a:r>
              <a:rPr lang="en-US" altLang="en-US" sz="2800" b="1" u="sng" dirty="0">
                <a:solidFill>
                  <a:srgbClr val="FFC000"/>
                </a:solidFill>
              </a:rPr>
              <a:t>died on a mount.</a:t>
            </a:r>
            <a:r>
              <a:rPr lang="en-US" altLang="en-US" sz="2800" b="1" dirty="0">
                <a:solidFill>
                  <a:srgbClr val="FFC000"/>
                </a:solidFill>
              </a:rPr>
              <a:t> </a:t>
            </a:r>
          </a:p>
          <a:p>
            <a:pPr marL="0" indent="0">
              <a:lnSpc>
                <a:spcPts val="32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C000"/>
                </a:solidFill>
              </a:rPr>
              <a:t>He </a:t>
            </a:r>
            <a:r>
              <a:rPr lang="en-US" altLang="en-US" sz="2800" b="1" u="sng" dirty="0">
                <a:solidFill>
                  <a:srgbClr val="FFC000"/>
                </a:solidFill>
              </a:rPr>
              <a:t>provided salvation for the world. </a:t>
            </a:r>
          </a:p>
        </p:txBody>
      </p:sp>
      <p:sp>
        <p:nvSpPr>
          <p:cNvPr id="31748" name="Rectangle 4">
            <a:hlinkClick r:id="rId6"/>
            <a:extLst>
              <a:ext uri="{FF2B5EF4-FFF2-40B4-BE49-F238E27FC236}">
                <a16:creationId xmlns:a16="http://schemas.microsoft.com/office/drawing/2014/main" id="{FE03D028-B6BD-14BA-FE18-A9E57DB7C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9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749" name="Rectangle 11">
            <a:extLst>
              <a:ext uri="{FF2B5EF4-FFF2-40B4-BE49-F238E27FC236}">
                <a16:creationId xmlns:a16="http://schemas.microsoft.com/office/drawing/2014/main" id="{CBC65801-B795-DCEA-FE28-FCBC3621E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096000"/>
            <a:ext cx="3429000" cy="609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>
            <a:glow rad="152400">
              <a:schemeClr val="accent1">
                <a:alpha val="5000"/>
              </a:schemeClr>
            </a:glow>
          </a:effectLst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381000" h="38100"/>
            </a:sp3d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4000" b="1" dirty="0">
                <a:ln w="15875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63500">
                    <a:schemeClr val="tx1"/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“HIMSELF!”</a:t>
            </a:r>
          </a:p>
        </p:txBody>
      </p:sp>
      <p:sp>
        <p:nvSpPr>
          <p:cNvPr id="31750" name="Rectangle 12">
            <a:extLst>
              <a:ext uri="{FF2B5EF4-FFF2-40B4-BE49-F238E27FC236}">
                <a16:creationId xmlns:a16="http://schemas.microsoft.com/office/drawing/2014/main" id="{FFA65DA5-6F69-3DAB-7E46-C4990AEC2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505200" cy="1981200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ts val="34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FFC000"/>
                </a:solidFill>
              </a:rPr>
              <a:t>“God shall provide Himself a Lamb.”</a:t>
            </a:r>
          </a:p>
          <a:p>
            <a:pPr marL="0" indent="0">
              <a:lnSpc>
                <a:spcPts val="34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FFC000"/>
                </a:solidFill>
              </a:rPr>
              <a:t>A substitute for sin’s judgment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>
            <a:extLst>
              <a:ext uri="{FF2B5EF4-FFF2-40B4-BE49-F238E27FC236}">
                <a16:creationId xmlns:a16="http://schemas.microsoft.com/office/drawing/2014/main" id="{86EC2B61-B401-5543-F91F-2893AF1A61F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colorTemperature colorTemp="5198"/>
                    </a14:imgEffect>
                    <a14:imgEffect>
                      <a14:saturation sat="110000"/>
                    </a14:imgEffect>
                    <a14:imgEffect>
                      <a14:brightnessContrast bright="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59" b="27614"/>
          <a:stretch/>
        </p:blipFill>
        <p:spPr>
          <a:xfrm>
            <a:off x="-34066" y="0"/>
            <a:ext cx="9144000" cy="4393602"/>
          </a:xfrm>
          <a:noFill/>
          <a:effectLst>
            <a:softEdge rad="127000"/>
          </a:effectLst>
        </p:spPr>
      </p:pic>
      <p:sp>
        <p:nvSpPr>
          <p:cNvPr id="32771" name="Rectangle 3">
            <a:extLst>
              <a:ext uri="{FF2B5EF4-FFF2-40B4-BE49-F238E27FC236}">
                <a16:creationId xmlns:a16="http://schemas.microsoft.com/office/drawing/2014/main" id="{6B2D2418-1302-744E-701B-2097A34B3152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267206"/>
            <a:ext cx="9109934" cy="2590794"/>
          </a:xfrm>
          <a:solidFill>
            <a:schemeClr val="bg1">
              <a:alpha val="81175"/>
            </a:schemeClr>
          </a:solidFill>
        </p:spPr>
        <p:txBody>
          <a:bodyPr/>
          <a:lstStyle/>
          <a:p>
            <a:pPr marL="0" indent="0">
              <a:lnSpc>
                <a:spcPts val="32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FFC000"/>
                </a:solidFill>
              </a:rPr>
              <a:t>To Abraham, it was as if his son </a:t>
            </a:r>
            <a:r>
              <a:rPr lang="en-US" altLang="en-US" sz="3000" b="1" u="sng" dirty="0">
                <a:solidFill>
                  <a:srgbClr val="FFC000"/>
                </a:solidFill>
              </a:rPr>
              <a:t>were raised from the dead.</a:t>
            </a:r>
          </a:p>
          <a:p>
            <a:pPr marL="0" indent="0">
              <a:lnSpc>
                <a:spcPts val="32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FFC000"/>
                </a:solidFill>
              </a:rPr>
              <a:t>Like Isaac, Jesus was also </a:t>
            </a:r>
            <a:r>
              <a:rPr lang="en-US" altLang="en-US" sz="2700" b="1" u="sng" dirty="0">
                <a:solidFill>
                  <a:srgbClr val="FFC000"/>
                </a:solidFill>
              </a:rPr>
              <a:t>miraculously </a:t>
            </a:r>
            <a:r>
              <a:rPr lang="en-US" altLang="en-US" sz="3000" b="1" u="sng" dirty="0">
                <a:solidFill>
                  <a:srgbClr val="FFC000"/>
                </a:solidFill>
              </a:rPr>
              <a:t>delivered from death.</a:t>
            </a:r>
            <a:r>
              <a:rPr lang="en-US" altLang="en-US" sz="3000" b="1" dirty="0">
                <a:solidFill>
                  <a:srgbClr val="FFC000"/>
                </a:solidFill>
              </a:rPr>
              <a:t> </a:t>
            </a:r>
          </a:p>
          <a:p>
            <a:pPr marL="0" indent="0">
              <a:lnSpc>
                <a:spcPts val="32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FFC000"/>
                </a:solidFill>
              </a:rPr>
              <a:t>Isaac is a picture of the </a:t>
            </a:r>
            <a:r>
              <a:rPr lang="en-US" altLang="en-US" sz="3000" b="1" u="sng" dirty="0">
                <a:solidFill>
                  <a:srgbClr val="FFC000"/>
                </a:solidFill>
              </a:rPr>
              <a:t>Resurrection</a:t>
            </a:r>
            <a:r>
              <a:rPr lang="en-US" altLang="en-US" sz="3000" b="1" dirty="0">
                <a:solidFill>
                  <a:srgbClr val="FFC000"/>
                </a:solidFill>
              </a:rPr>
              <a:t> of Jesus.</a:t>
            </a:r>
          </a:p>
        </p:txBody>
      </p:sp>
      <p:sp>
        <p:nvSpPr>
          <p:cNvPr id="32772" name="Rectangle 4">
            <a:hlinkClick r:id="rId5"/>
            <a:extLst>
              <a:ext uri="{FF2B5EF4-FFF2-40B4-BE49-F238E27FC236}">
                <a16:creationId xmlns:a16="http://schemas.microsoft.com/office/drawing/2014/main" id="{B7AC8277-997C-2766-41D0-075FD57EC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9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>
            <a:extLst>
              <a:ext uri="{FF2B5EF4-FFF2-40B4-BE49-F238E27FC236}">
                <a16:creationId xmlns:a16="http://schemas.microsoft.com/office/drawing/2014/main" id="{282A2F96-4DC5-F773-DC00-67780882D48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colorTemperature colorTemp="11500"/>
                    </a14:imgEffect>
                    <a14:imgEffect>
                      <a14:brightnessContrast bright="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39850"/>
            <a:ext cx="9144000" cy="6858000"/>
          </a:xfrm>
          <a:noFill/>
        </p:spPr>
      </p:pic>
      <p:sp>
        <p:nvSpPr>
          <p:cNvPr id="33795" name="Rectangle 3">
            <a:extLst>
              <a:ext uri="{FF2B5EF4-FFF2-40B4-BE49-F238E27FC236}">
                <a16:creationId xmlns:a16="http://schemas.microsoft.com/office/drawing/2014/main" id="{0DBC8997-ABBA-7BC4-4A84-FF9086DB9F13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038600" y="5334000"/>
            <a:ext cx="5105400" cy="1523999"/>
          </a:xfrm>
          <a:solidFill>
            <a:schemeClr val="bg1">
              <a:alpha val="81175"/>
            </a:schemeClr>
          </a:solidFill>
          <a:effectLst>
            <a:softEdge rad="88900"/>
          </a:effectLst>
        </p:spPr>
        <p:txBody>
          <a:bodyPr/>
          <a:lstStyle/>
          <a:p>
            <a:pPr marL="0" indent="0">
              <a:lnSpc>
                <a:spcPts val="36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Christ died for our sins… He was buried… He was raised on the third day.</a:t>
            </a:r>
          </a:p>
        </p:txBody>
      </p:sp>
      <p:sp>
        <p:nvSpPr>
          <p:cNvPr id="33796" name="Rectangle 4">
            <a:hlinkClick r:id="rId4"/>
            <a:extLst>
              <a:ext uri="{FF2B5EF4-FFF2-40B4-BE49-F238E27FC236}">
                <a16:creationId xmlns:a16="http://schemas.microsoft.com/office/drawing/2014/main" id="{57F36578-CBAD-C042-DB4F-C67C398D0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29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400" y="1219200"/>
            <a:ext cx="8001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</a:rPr>
              <a:t>Suggested Next Slide - Video: 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</a:rPr>
              <a:t>Amazing story of a man, his love for his only son, a sacrifice and a bridge.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</a:rPr>
              <a:t>This video is a “must see.”</a:t>
            </a:r>
          </a:p>
          <a:p>
            <a:pPr algn="ctr"/>
            <a:endParaRPr lang="en-US" sz="2800" b="1" dirty="0">
              <a:solidFill>
                <a:srgbClr val="FFC000"/>
              </a:solidFill>
            </a:endParaRPr>
          </a:p>
          <a:p>
            <a:pPr algn="ctr"/>
            <a:r>
              <a:rPr lang="en-US" sz="2800" b="1" dirty="0">
                <a:solidFill>
                  <a:srgbClr val="FFC000"/>
                </a:solidFill>
              </a:rPr>
              <a:t>Click or Ctrl Click Here:</a:t>
            </a:r>
          </a:p>
          <a:p>
            <a:pPr algn="ctr"/>
            <a:endParaRPr lang="en-US" sz="2800" b="1" dirty="0"/>
          </a:p>
          <a:p>
            <a:pPr algn="ctr"/>
            <a:r>
              <a:rPr lang="en-US" altLang="en-US" sz="2400" b="1" dirty="0">
                <a:hlinkClick r:id="rId2"/>
              </a:rPr>
              <a:t>http://www.youtube.com/watch?v=c-O--4o1dvA</a:t>
            </a:r>
            <a:endParaRPr lang="en-US" sz="2400" b="1" dirty="0"/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3435976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BA4813E9-8377-EB49-0306-7996F50EF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D934EBF4-14F2-43F7-7717-AAD36975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2" y="0"/>
            <a:ext cx="3736975" cy="6629400"/>
          </a:xfrm>
          <a:prstGeom prst="rect">
            <a:avLst/>
          </a:prstGeom>
          <a:noFill/>
          <a:ln>
            <a:noFill/>
          </a:ln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>
            <a:extLst>
              <a:ext uri="{FF2B5EF4-FFF2-40B4-BE49-F238E27FC236}">
                <a16:creationId xmlns:a16="http://schemas.microsoft.com/office/drawing/2014/main" id="{B3CCA3DE-DF44-BC02-BECE-0C95F85AD3C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429000" y="3695700"/>
            <a:ext cx="5715000" cy="3162300"/>
          </a:xfrm>
          <a:solidFill>
            <a:schemeClr val="bg1">
              <a:alpha val="69019"/>
            </a:schemeClr>
          </a:solidFill>
          <a:effectLst>
            <a:softEdge rad="76200"/>
          </a:effectLst>
        </p:spPr>
        <p:txBody>
          <a:bodyPr/>
          <a:lstStyle/>
          <a:p>
            <a:pPr marL="0" indent="0">
              <a:lnSpc>
                <a:spcPts val="4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en-US" sz="3400" b="1" dirty="0"/>
              <a:t> Name some ways Isaac was like Jesus!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en-US" sz="3400" b="1" dirty="0"/>
              <a:t> What does this mean for us today?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en-US" sz="3400" b="1" dirty="0"/>
              <a:t> What do you want to say about Jesus today?</a:t>
            </a: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01DD0914-D976-8266-4C3A-DD364410A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2971800" cy="4981575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dirty="0">
                <a:latin typeface="Arial" panose="020B0604020202020204" pitchFamily="34" charset="0"/>
              </a:rPr>
              <a:t>“If you declare with your mouth that Jesus is </a:t>
            </a:r>
          </a:p>
          <a:p>
            <a:r>
              <a:rPr lang="en-US" altLang="en-US" sz="3200" dirty="0">
                <a:latin typeface="Arial" panose="020B0604020202020204" pitchFamily="34" charset="0"/>
              </a:rPr>
              <a:t>Lord, and believe in your heart that God raised him from the dead,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3200" dirty="0">
                <a:latin typeface="Arial" panose="020B0604020202020204" pitchFamily="34" charset="0"/>
              </a:rPr>
              <a:t>you </a:t>
            </a:r>
          </a:p>
          <a:p>
            <a:r>
              <a:rPr lang="en-US" altLang="en-US" sz="3200" dirty="0">
                <a:latin typeface="Arial" panose="020B0604020202020204" pitchFamily="34" charset="0"/>
              </a:rPr>
              <a:t>will be saved.”</a:t>
            </a:r>
            <a:r>
              <a:rPr lang="en-US" altLang="en-US" sz="3600" dirty="0"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US" altLang="en-US" sz="2000" dirty="0">
                <a:latin typeface="Arial" panose="020B0604020202020204" pitchFamily="34" charset="0"/>
              </a:rPr>
              <a:t>Rom. 10:9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266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77482537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4964113" y="0"/>
            <a:ext cx="4179887" cy="3352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23446" y="0"/>
            <a:ext cx="4976446" cy="3276600"/>
          </a:xfrm>
          <a:noFill/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>
                <a:latin typeface="Times New Roman" pitchFamily="18" charset="0"/>
              </a:rPr>
              <a:t>John Wesley’s Testimony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“…the preacher was describing the change which God works in the heart through faith in Christ and I felt my heart strangely warmed.”</a:t>
            </a:r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4873679" y="3657600"/>
            <a:ext cx="4270322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102767" y="3505200"/>
            <a:ext cx="4976446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>
                <a:latin typeface="Times New Roman" pitchFamily="18" charset="0"/>
              </a:rPr>
              <a:t>Disciple’s Testimony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“They said to each other, ‘Did not our hearts burn within us while he talked to us on the road, while he opened to us the Scriptures?’”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2815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1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</a:t>
            </a:r>
            <a:r>
              <a:rPr lang="en-US" sz="3600" b="1" dirty="0" err="1"/>
              <a:t>rayer</a:t>
            </a:r>
            <a:r>
              <a:rPr lang="en-US" sz="3600" b="1" dirty="0"/>
              <a:t>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324600" y="685800"/>
            <a:ext cx="2819400" cy="6172200"/>
          </a:xfrm>
          <a:solidFill>
            <a:schemeClr val="bg1">
              <a:alpha val="58823"/>
            </a:scheme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want to set an example &amp; show others how it is done.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just like to give your heart to Jesus again &amp; again.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048000" cy="6172200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in the past, but you think it would mean more today.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been walking afar off and you want to come back.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363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192526"/>
            <a:ext cx="9144000" cy="600075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9777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1E1B18A-B024-F125-86B3-9AF536D5569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53975"/>
            <a:ext cx="9144000" cy="921351"/>
          </a:xfrm>
        </p:spPr>
        <p:txBody>
          <a:bodyPr>
            <a:scene3d>
              <a:camera prst="orthographicFront"/>
              <a:lightRig rig="threePt" dir="t"/>
            </a:scene3d>
            <a:sp3d>
              <a:bevelT w="254000"/>
            </a:sp3d>
          </a:bodyPr>
          <a:lstStyle/>
          <a:p>
            <a:pPr algn="ctr"/>
            <a:r>
              <a:rPr lang="en-US" altLang="en-US" sz="5400" b="1" dirty="0">
                <a:solidFill>
                  <a:srgbClr val="FFC000"/>
                </a:solidFill>
                <a:latin typeface="+mn-lt"/>
              </a:rPr>
              <a:t>Abraham, Isaac &amp; Jesus </a:t>
            </a:r>
          </a:p>
        </p:txBody>
      </p:sp>
      <p:sp>
        <p:nvSpPr>
          <p:cNvPr id="14339" name="Rectangle 6">
            <a:extLst>
              <a:ext uri="{FF2B5EF4-FFF2-40B4-BE49-F238E27FC236}">
                <a16:creationId xmlns:a16="http://schemas.microsoft.com/office/drawing/2014/main" id="{139864F6-F15D-0466-2804-9ADCEDD2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914400"/>
            <a:ext cx="37877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5000" b="1" dirty="0">
                <a:solidFill>
                  <a:srgbClr val="FFC000"/>
                </a:solidFill>
                <a:latin typeface="+mn-lt"/>
              </a:rPr>
              <a:t>The life of Isaac has many pictures of Jesus. </a:t>
            </a:r>
          </a:p>
        </p:txBody>
      </p:sp>
      <p:sp>
        <p:nvSpPr>
          <p:cNvPr id="14340" name="Rectangle 7">
            <a:extLst>
              <a:ext uri="{FF2B5EF4-FFF2-40B4-BE49-F238E27FC236}">
                <a16:creationId xmlns:a16="http://schemas.microsoft.com/office/drawing/2014/main" id="{6DF49B81-A9AA-8DD5-6462-0277560D8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029200"/>
            <a:ext cx="899159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ts val="3300"/>
              </a:lnSpc>
            </a:pPr>
            <a:r>
              <a:rPr lang="en-US" altLang="en-US" sz="3300" b="1" dirty="0">
                <a:solidFill>
                  <a:srgbClr val="FFC000"/>
                </a:solidFill>
                <a:latin typeface="+mn-lt"/>
              </a:rPr>
              <a:t>After this lesson, be ready to talk about the many ways (even though he lived years before Jesus was even born) Isaac was an amazing picture of Jesus!!</a:t>
            </a:r>
          </a:p>
        </p:txBody>
      </p:sp>
      <p:pic>
        <p:nvPicPr>
          <p:cNvPr id="3" name="Picture 2" descr="A picture containing text, outdoor, pile&#10;&#10;Description automatically generated">
            <a:extLst>
              <a:ext uri="{FF2B5EF4-FFF2-40B4-BE49-F238E27FC236}">
                <a16:creationId xmlns:a16="http://schemas.microsoft.com/office/drawing/2014/main" id="{5502C53B-D978-CD39-83B9-1C58A43982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20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62" t="3915" r="1873" b="16085"/>
          <a:stretch/>
        </p:blipFill>
        <p:spPr>
          <a:xfrm>
            <a:off x="256391" y="867376"/>
            <a:ext cx="4925209" cy="4260249"/>
          </a:xfrm>
          <a:prstGeom prst="rect">
            <a:avLst/>
          </a:prstGeom>
          <a:effectLst>
            <a:softEdge rad="762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868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1"/>
            <a:ext cx="6101862" cy="457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-5862" y="3407465"/>
            <a:ext cx="6330462" cy="3450535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meet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waiting to save you right now?</a:t>
            </a:r>
            <a:r>
              <a:rPr lang="en-US" sz="3200" dirty="0"/>
              <a:t> 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248400" y="58366"/>
            <a:ext cx="2819400" cy="6723434"/>
          </a:xfrm>
          <a:prstGeom prst="rect">
            <a:avLst/>
          </a:prstGeom>
          <a:solidFill>
            <a:schemeClr val="bg1">
              <a:alpha val="54117"/>
            </a:schemeClr>
          </a:solidFill>
          <a:ln w="63500">
            <a:solidFill>
              <a:srgbClr val="C8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2880" tIns="91440"/>
          <a:lstStyle/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Dear Jesus,</a:t>
            </a: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endParaRPr lang="en-US" sz="800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I know I am a sinner &amp; need your forgiveness.</a:t>
            </a: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I believe you died for my sins. </a:t>
            </a: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I now turn from sin.</a:t>
            </a: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Come into my heart I pray.</a:t>
            </a: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Please wash away my sin.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376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22373949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74907983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352002_861_57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1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7825"/>
            <a:ext cx="9144000" cy="6481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000500" cy="4038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4000" dirty="0"/>
              <a:t>“Draw near to God, and He will draw near to you… 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5181600"/>
            <a:ext cx="9144000" cy="1600200"/>
          </a:xfrm>
          <a:prstGeom prst="rect">
            <a:avLst/>
          </a:prstGeom>
          <a:solidFill>
            <a:schemeClr val="bg1">
              <a:alpha val="5294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3600" b="1" dirty="0">
                <a:latin typeface="Arial" charset="0"/>
              </a:rPr>
              <a:t>…Cleanse your hands, you sinners, and make your hearts pure, you who are half-hearted towards God.”</a:t>
            </a:r>
            <a:r>
              <a:rPr lang="en-US" sz="2700" dirty="0">
                <a:latin typeface="Arial" charset="0"/>
              </a:rPr>
              <a:t> </a:t>
            </a:r>
            <a:r>
              <a:rPr lang="en-US" sz="2000" i="1" dirty="0">
                <a:latin typeface="Arial" charset="0"/>
              </a:rPr>
              <a:t>James 4:8 WNT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812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amily_praying_hands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5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6019800" y="473075"/>
            <a:ext cx="2971800" cy="1431925"/>
          </a:xfrm>
        </p:spPr>
        <p:txBody>
          <a:bodyPr/>
          <a:lstStyle/>
          <a:p>
            <a:pPr eaLnBrk="1" hangingPunct="1"/>
            <a:r>
              <a:rPr lang="en-US" sz="5400"/>
              <a:t>Close in Prayer</a:t>
            </a:r>
          </a:p>
        </p:txBody>
      </p:sp>
    </p:spTree>
    <p:extLst>
      <p:ext uri="{BB962C8B-B14F-4D97-AF65-F5344CB8AC3E}">
        <p14:creationId xmlns:p14="http://schemas.microsoft.com/office/powerpoint/2010/main" val="34494247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AB94C5D5-83C0-4330-3C6F-9A0414DE88C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14800" y="152400"/>
            <a:ext cx="5029200" cy="66294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C000"/>
                </a:solidFill>
              </a:rPr>
              <a:t>Abraham and Sarah very much wanted a child, but for many years God did not give them one. </a:t>
            </a:r>
          </a:p>
          <a:p>
            <a:pPr marL="0" indent="0">
              <a:lnSpc>
                <a:spcPts val="3500"/>
              </a:lnSpc>
              <a:spcBef>
                <a:spcPts val="800"/>
              </a:spcBef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FFC000"/>
                </a:solidFill>
              </a:rPr>
              <a:t>One day three angels came to see Abraham and </a:t>
            </a:r>
            <a:r>
              <a:rPr lang="en-US" altLang="en-US" b="1" u="sng" dirty="0">
                <a:solidFill>
                  <a:srgbClr val="FFC000"/>
                </a:solidFill>
              </a:rPr>
              <a:t>promised</a:t>
            </a:r>
            <a:r>
              <a:rPr lang="en-US" altLang="en-US" b="1" dirty="0">
                <a:solidFill>
                  <a:srgbClr val="FFC000"/>
                </a:solidFill>
              </a:rPr>
              <a:t> him that God would give him and Sarah a son. </a:t>
            </a:r>
          </a:p>
          <a:p>
            <a:pPr marL="0" indent="0">
              <a:lnSpc>
                <a:spcPts val="3500"/>
              </a:lnSpc>
              <a:spcBef>
                <a:spcPts val="800"/>
              </a:spcBef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FFC000"/>
                </a:solidFill>
              </a:rPr>
              <a:t>Even though they were too old to have a baby, Isaac was born just as </a:t>
            </a:r>
            <a:r>
              <a:rPr lang="en-US" altLang="en-US" b="1" u="sng" dirty="0">
                <a:solidFill>
                  <a:srgbClr val="FFC000"/>
                </a:solidFill>
              </a:rPr>
              <a:t>God had promised</a:t>
            </a:r>
            <a:r>
              <a:rPr lang="en-US" altLang="en-US" b="1" dirty="0">
                <a:solidFill>
                  <a:srgbClr val="FFC000"/>
                </a:solidFill>
              </a:rPr>
              <a:t>.</a:t>
            </a:r>
          </a:p>
        </p:txBody>
      </p:sp>
      <p:pic>
        <p:nvPicPr>
          <p:cNvPr id="15363" name="Picture 2" descr="A person in a robe holding a baby&#10;&#10;Description automatically generated with medium confidence">
            <a:extLst>
              <a:ext uri="{FF2B5EF4-FFF2-40B4-BE49-F238E27FC236}">
                <a16:creationId xmlns:a16="http://schemas.microsoft.com/office/drawing/2014/main" id="{9274B96C-D809-41D6-0DE6-AE269F07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/>
          <a:stretch>
            <a:fillRect/>
          </a:stretch>
        </p:blipFill>
        <p:spPr bwMode="auto">
          <a:xfrm>
            <a:off x="0" y="7938"/>
            <a:ext cx="4033838" cy="68580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>
            <a:extLst>
              <a:ext uri="{FF2B5EF4-FFF2-40B4-BE49-F238E27FC236}">
                <a16:creationId xmlns:a16="http://schemas.microsoft.com/office/drawing/2014/main" id="{F88EDB8F-D923-EB2A-1947-B6FBCD7C2395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037" y="-150608"/>
            <a:ext cx="9158037" cy="7019366"/>
          </a:xfrm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FF3EE67A-3979-52ED-7DEF-17B99B16015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-150608"/>
            <a:ext cx="9144000" cy="1598408"/>
          </a:xfrm>
          <a:solidFill>
            <a:schemeClr val="bg1"/>
          </a:solidFill>
        </p:spPr>
        <p:txBody>
          <a:bodyPr lIns="182880"/>
          <a:lstStyle/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FFC000"/>
                </a:solidFill>
              </a:rPr>
              <a:t>Jesus is </a:t>
            </a:r>
            <a:r>
              <a:rPr lang="en-US" altLang="en-US" b="1" u="sng" dirty="0">
                <a:solidFill>
                  <a:srgbClr val="FFC000"/>
                </a:solidFill>
              </a:rPr>
              <a:t>The Promised Son</a:t>
            </a:r>
            <a:r>
              <a:rPr lang="en-US" altLang="en-US" b="1" dirty="0">
                <a:solidFill>
                  <a:srgbClr val="FFC000"/>
                </a:solidFill>
              </a:rPr>
              <a:t>!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FFC000"/>
                </a:solidFill>
              </a:rPr>
              <a:t>The bible is full of promises that The Son of God would come someday… and He did.</a:t>
            </a:r>
          </a:p>
        </p:txBody>
      </p:sp>
      <p:pic>
        <p:nvPicPr>
          <p:cNvPr id="16388" name="Picture 8">
            <a:extLst>
              <a:ext uri="{FF2B5EF4-FFF2-40B4-BE49-F238E27FC236}">
                <a16:creationId xmlns:a16="http://schemas.microsoft.com/office/drawing/2014/main" id="{D0F0C54A-B0A0-9104-E719-0A78FFDD7395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0"/>
          <a:stretch/>
        </p:blipFill>
        <p:spPr>
          <a:xfrm>
            <a:off x="3429000" y="3175989"/>
            <a:ext cx="5715000" cy="3453411"/>
          </a:xfrm>
          <a:effectLst>
            <a:softEdge rad="101600"/>
          </a:effec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>
            <a:extLst>
              <a:ext uri="{FF2B5EF4-FFF2-40B4-BE49-F238E27FC236}">
                <a16:creationId xmlns:a16="http://schemas.microsoft.com/office/drawing/2014/main" id="{22778417-D6A9-C168-616D-1D5EC3FB232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id="{AA6421D6-8BD0-880E-8E84-F8C31059DA4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0"/>
            <a:ext cx="4495800" cy="6858000"/>
          </a:xfrm>
          <a:solidFill>
            <a:schemeClr val="bg1">
              <a:alpha val="72156"/>
            </a:schemeClr>
          </a:solidFill>
        </p:spPr>
        <p:txBody>
          <a:bodyPr/>
          <a:lstStyle/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3600" b="1" dirty="0">
                <a:solidFill>
                  <a:srgbClr val="FFC000"/>
                </a:solidFill>
                <a:latin typeface="Calibri" panose="020F0502020204030204" pitchFamily="34" charset="0"/>
              </a:rPr>
              <a:t>God tested… Abraham and said, “Abraham!” And he said, “Here I am.” 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en-US" sz="1800" b="1" dirty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3600" b="1" dirty="0">
                <a:solidFill>
                  <a:srgbClr val="FFC000"/>
                </a:solidFill>
                <a:latin typeface="Calibri" panose="020F0502020204030204" pitchFamily="34" charset="0"/>
              </a:rPr>
              <a:t>God said, “Take now your son, </a:t>
            </a:r>
            <a:r>
              <a:rPr lang="en-US" altLang="en-US" sz="3600" b="1" u="sng" dirty="0">
                <a:solidFill>
                  <a:srgbClr val="FFC000"/>
                </a:solidFill>
                <a:latin typeface="Calibri" panose="020F0502020204030204" pitchFamily="34" charset="0"/>
              </a:rPr>
              <a:t>your only son </a:t>
            </a:r>
            <a:r>
              <a:rPr lang="en-US" altLang="en-US" sz="3600" b="1" dirty="0">
                <a:solidFill>
                  <a:srgbClr val="FFC000"/>
                </a:solidFill>
                <a:latin typeface="Calibri" panose="020F0502020204030204" pitchFamily="34" charset="0"/>
              </a:rPr>
              <a:t>Isaac, </a:t>
            </a:r>
            <a:r>
              <a:rPr lang="en-US" altLang="en-US" sz="3600" b="1" u="sng" dirty="0">
                <a:solidFill>
                  <a:srgbClr val="FFC000"/>
                </a:solidFill>
                <a:latin typeface="Calibri" panose="020F0502020204030204" pitchFamily="34" charset="0"/>
              </a:rPr>
              <a:t>whom you love</a:t>
            </a:r>
            <a:r>
              <a:rPr lang="en-US" altLang="en-US" sz="3600" b="1" dirty="0">
                <a:solidFill>
                  <a:srgbClr val="FFC000"/>
                </a:solidFill>
                <a:latin typeface="Calibri" panose="020F0502020204030204" pitchFamily="34" charset="0"/>
              </a:rPr>
              <a:t>, and go to Moriah and offer him </a:t>
            </a:r>
            <a:r>
              <a:rPr lang="en-US" altLang="en-US" sz="3600" b="1" u="sng" dirty="0">
                <a:solidFill>
                  <a:srgbClr val="FFC000"/>
                </a:solidFill>
                <a:latin typeface="Calibri" panose="020F0502020204030204" pitchFamily="34" charset="0"/>
              </a:rPr>
              <a:t>as a sacrifice </a:t>
            </a:r>
            <a:r>
              <a:rPr lang="en-US" altLang="en-US" sz="3600" b="1" dirty="0">
                <a:solidFill>
                  <a:srgbClr val="FFC000"/>
                </a:solidFill>
                <a:latin typeface="Calibri" panose="020F0502020204030204" pitchFamily="34" charset="0"/>
              </a:rPr>
              <a:t>upon </a:t>
            </a:r>
            <a:r>
              <a:rPr lang="en-US" altLang="en-US" sz="3600" b="1" u="sng" dirty="0">
                <a:solidFill>
                  <a:srgbClr val="FFC000"/>
                </a:solidFill>
                <a:latin typeface="Calibri" panose="020F0502020204030204" pitchFamily="34" charset="0"/>
              </a:rPr>
              <a:t>one of the mountains</a:t>
            </a:r>
            <a:r>
              <a:rPr lang="en-US" altLang="en-US" sz="3600" b="1" dirty="0">
                <a:solidFill>
                  <a:srgbClr val="FFC000"/>
                </a:solidFill>
                <a:latin typeface="Calibri" panose="020F0502020204030204" pitchFamily="34" charset="0"/>
              </a:rPr>
              <a:t>.</a:t>
            </a:r>
            <a:r>
              <a:rPr lang="en-US" altLang="en-US" sz="3400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4A5E88E-696E-C388-4C6B-5F800E4E4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3CEA5A72-F08D-D0D9-F6F4-862AA76FC46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0" y="38100"/>
            <a:ext cx="5334000" cy="6781800"/>
          </a:xfrm>
        </p:spPr>
        <p:txBody>
          <a:bodyPr/>
          <a:lstStyle/>
          <a:p>
            <a:pPr marL="0" indent="0">
              <a:lnSpc>
                <a:spcPts val="3400"/>
              </a:lnSpc>
              <a:spcBef>
                <a:spcPts val="0"/>
              </a:spcBef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Back then, sacrifices were made for sin.</a:t>
            </a:r>
            <a:endParaRPr lang="en-US" altLang="en-US" sz="800" b="1" dirty="0">
              <a:solidFill>
                <a:srgbClr val="FFC000"/>
              </a:solidFill>
            </a:endParaRPr>
          </a:p>
          <a:p>
            <a:pPr marL="0" indent="0">
              <a:lnSpc>
                <a:spcPts val="3400"/>
              </a:lnSpc>
              <a:spcBef>
                <a:spcPts val="2000"/>
              </a:spcBef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They would build an altar of stone then, sacrifice a “</a:t>
            </a:r>
            <a:r>
              <a:rPr lang="en-US" altLang="en-US" sz="3200" b="1" u="sng" dirty="0">
                <a:solidFill>
                  <a:srgbClr val="FFC000"/>
                </a:solidFill>
              </a:rPr>
              <a:t>perfect</a:t>
            </a:r>
            <a:r>
              <a:rPr lang="en-US" altLang="en-US" sz="3200" b="1" dirty="0">
                <a:solidFill>
                  <a:srgbClr val="FFC000"/>
                </a:solidFill>
              </a:rPr>
              <a:t>” lamb. </a:t>
            </a:r>
            <a:endParaRPr lang="en-US" altLang="en-US" sz="1100" b="1" dirty="0">
              <a:solidFill>
                <a:srgbClr val="FFC000"/>
              </a:solidFill>
            </a:endParaRPr>
          </a:p>
          <a:p>
            <a:pPr marL="0" indent="0">
              <a:lnSpc>
                <a:spcPts val="3400"/>
              </a:lnSpc>
              <a:spcBef>
                <a:spcPts val="2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This sacrifice was actually a picture of God’s </a:t>
            </a:r>
            <a:r>
              <a:rPr lang="en-US" altLang="en-US" sz="3200" b="1" u="sng" dirty="0">
                <a:solidFill>
                  <a:srgbClr val="FFC000"/>
                </a:solidFill>
              </a:rPr>
              <a:t>Perfect Lamb</a:t>
            </a:r>
            <a:r>
              <a:rPr lang="en-US" altLang="en-US" sz="3200" b="1" dirty="0">
                <a:solidFill>
                  <a:srgbClr val="FFC000"/>
                </a:solidFill>
              </a:rPr>
              <a:t> – Jesus Christ!</a:t>
            </a:r>
            <a:endParaRPr lang="en-US" altLang="en-US" sz="1100" b="1" dirty="0">
              <a:solidFill>
                <a:srgbClr val="FFC000"/>
              </a:solidFill>
            </a:endParaRPr>
          </a:p>
          <a:p>
            <a:pPr marL="0" indent="0">
              <a:lnSpc>
                <a:spcPts val="3400"/>
              </a:lnSpc>
              <a:spcBef>
                <a:spcPts val="2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God’s Son was coming into the world to sacrifice </a:t>
            </a:r>
            <a:r>
              <a:rPr lang="en-US" altLang="en-US" sz="3200" b="1" u="sng" dirty="0">
                <a:solidFill>
                  <a:srgbClr val="FFC000"/>
                </a:solidFill>
              </a:rPr>
              <a:t>Himself</a:t>
            </a:r>
            <a:r>
              <a:rPr lang="en-US" altLang="en-US" sz="3200" b="1" dirty="0">
                <a:solidFill>
                  <a:srgbClr val="FFC000"/>
                </a:solidFill>
              </a:rPr>
              <a:t> for our sin.</a:t>
            </a:r>
          </a:p>
          <a:p>
            <a:pPr marL="0" indent="0">
              <a:lnSpc>
                <a:spcPts val="3400"/>
              </a:lnSpc>
              <a:spcBef>
                <a:spcPts val="2000"/>
              </a:spcBef>
              <a:buFont typeface="Wingdings" panose="05000000000000000000" pitchFamily="2" charset="2"/>
              <a:buNone/>
            </a:pPr>
            <a:r>
              <a:rPr lang="en-US" altLang="en-US" sz="4400" b="1" dirty="0">
                <a:solidFill>
                  <a:srgbClr val="FFC000"/>
                </a:solidFill>
                <a:effectLst>
                  <a:glow rad="127000">
                    <a:srgbClr val="FFFF00">
                      <a:alpha val="40000"/>
                    </a:srgbClr>
                  </a:glow>
                </a:effectLst>
              </a:rPr>
              <a:t>Jesus is </a:t>
            </a:r>
            <a:r>
              <a:rPr lang="en-US" altLang="en-US" sz="4400" b="1" u="sng" dirty="0">
                <a:solidFill>
                  <a:srgbClr val="FFC000"/>
                </a:solidFill>
                <a:effectLst>
                  <a:glow rad="127000">
                    <a:srgbClr val="FFFF00">
                      <a:alpha val="40000"/>
                    </a:srgbClr>
                  </a:glow>
                </a:effectLst>
              </a:rPr>
              <a:t>Perfect !!!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574B4FB-01D7-8779-30B5-3C33540968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465584"/>
              </p:ext>
            </p:extLst>
          </p:nvPr>
        </p:nvGraphicFramePr>
        <p:xfrm>
          <a:off x="0" y="0"/>
          <a:ext cx="3733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3707640" imgH="6133320" progId="Photoshop.Image.13">
                  <p:embed/>
                </p:oleObj>
              </mc:Choice>
              <mc:Fallback>
                <p:oleObj name="Image" r:id="rId3" imgW="3707640" imgH="61333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lum bright="12000" contrast="26000"/>
                      </a:blip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37338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92FD3880-E8CB-E6ED-E6C5-9AB35A107E9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4000"/>
                    </a14:imgEffect>
                    <a14:imgEffect>
                      <a14:colorTemperature colorTemp="5944"/>
                    </a14:imgEffect>
                    <a14:imgEffect>
                      <a14:saturation sat="175000"/>
                    </a14:imgEffect>
                    <a14:imgEffect>
                      <a14:brightnessContrast bright="-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479"/>
          <a:stretch/>
        </p:blipFill>
        <p:spPr>
          <a:xfrm>
            <a:off x="0" y="13447"/>
            <a:ext cx="9144000" cy="3415553"/>
          </a:xfrm>
          <a:effectLst>
            <a:softEdge rad="165100"/>
          </a:effectLst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id="{EB487AB2-7423-F032-B533-07F705A6AAB2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" y="3366247"/>
            <a:ext cx="9067800" cy="3415553"/>
          </a:xfrm>
          <a:solidFill>
            <a:schemeClr val="bg1">
              <a:alpha val="81960"/>
            </a:schemeClr>
          </a:solidFill>
        </p:spPr>
        <p:txBody>
          <a:bodyPr/>
          <a:lstStyle/>
          <a:p>
            <a:pPr marL="0" indent="0">
              <a:lnSpc>
                <a:spcPts val="36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God commanded Abraham to offer a sacrifice, but instead of a perfect lamb, God required Abraham’s only son, Isaac.</a:t>
            </a:r>
          </a:p>
          <a:p>
            <a:pPr marL="0" indent="0">
              <a:lnSpc>
                <a:spcPts val="36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FFC000"/>
                </a:solidFill>
              </a:rPr>
              <a:t>God said, “Take now your son, </a:t>
            </a:r>
            <a:r>
              <a:rPr lang="en-US" altLang="en-US" sz="3200" b="1" u="sng" dirty="0">
                <a:solidFill>
                  <a:srgbClr val="FFC000"/>
                </a:solidFill>
              </a:rPr>
              <a:t>your only son </a:t>
            </a:r>
            <a:r>
              <a:rPr lang="en-US" altLang="en-US" sz="3200" b="1" dirty="0">
                <a:solidFill>
                  <a:srgbClr val="FFC000"/>
                </a:solidFill>
              </a:rPr>
              <a:t>Isaac, whom you love so greatly, and go to the land of Moriah, and… </a:t>
            </a:r>
            <a:r>
              <a:rPr lang="en-US" altLang="en-US" sz="3200" b="1" u="sng" dirty="0">
                <a:solidFill>
                  <a:srgbClr val="FFC000"/>
                </a:solidFill>
              </a:rPr>
              <a:t>offer him for a burnt-offering to Me.</a:t>
            </a:r>
            <a:r>
              <a:rPr lang="en-US" altLang="en-US" sz="3200" b="1" dirty="0">
                <a:solidFill>
                  <a:srgbClr val="FFC000"/>
                </a:solidFill>
              </a:rPr>
              <a:t>”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1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5|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2|2.1|1.9|1.6|1.8|1.4|3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1|2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1.9|2.1|1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5|2|1.7|2.1|2.5|3|2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6|2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9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6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Park-Refined</Template>
  <TotalTime>3447</TotalTime>
  <Words>1414</Words>
  <Application>Microsoft Office PowerPoint</Application>
  <PresentationFormat>On-screen Show (4:3)</PresentationFormat>
  <Paragraphs>123</Paragraphs>
  <Slides>34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Times New Roman</vt:lpstr>
      <vt:lpstr>Verdana</vt:lpstr>
      <vt:lpstr>Wingdings</vt:lpstr>
      <vt:lpstr>Refined</vt:lpstr>
      <vt:lpstr>Image</vt:lpstr>
      <vt:lpstr>Abraham, Isaac &amp; Jesus </vt:lpstr>
      <vt:lpstr>PowerPoint Presentation</vt:lpstr>
      <vt:lpstr>Abraham, Isaac &amp; Jesus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Sinner‘s Prayer?</vt:lpstr>
      <vt:lpstr>PowerPoint Presentation</vt:lpstr>
      <vt:lpstr>PowerPoint Presentation</vt:lpstr>
      <vt:lpstr>A Prayer of Faith  Pray this rayer if :</vt:lpstr>
      <vt:lpstr>We Declare Our Faith Publicly Because Jesus Declared His LOVE Publicly</vt:lpstr>
      <vt:lpstr>PowerPoint Presentation</vt:lpstr>
      <vt:lpstr>PowerPoint Presentation</vt:lpstr>
      <vt:lpstr>PowerPoint Presentation</vt:lpstr>
      <vt:lpstr>PowerPoint Presentation</vt:lpstr>
      <vt:lpstr>Close in Prayer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Harold Greenberg</cp:lastModifiedBy>
  <cp:revision>193</cp:revision>
  <dcterms:created xsi:type="dcterms:W3CDTF">2012-08-28T02:53:07Z</dcterms:created>
  <dcterms:modified xsi:type="dcterms:W3CDTF">2022-07-16T12:41:30Z</dcterms:modified>
</cp:coreProperties>
</file>