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sldIdLst>
    <p:sldId id="275" r:id="rId2"/>
    <p:sldId id="623" r:id="rId3"/>
    <p:sldId id="631" r:id="rId4"/>
    <p:sldId id="297" r:id="rId5"/>
    <p:sldId id="632" r:id="rId6"/>
    <p:sldId id="280" r:id="rId7"/>
    <p:sldId id="281" r:id="rId8"/>
    <p:sldId id="282" r:id="rId9"/>
    <p:sldId id="635" r:id="rId10"/>
    <p:sldId id="633" r:id="rId11"/>
    <p:sldId id="634" r:id="rId12"/>
    <p:sldId id="284" r:id="rId13"/>
    <p:sldId id="285" r:id="rId14"/>
    <p:sldId id="286" r:id="rId15"/>
    <p:sldId id="288" r:id="rId16"/>
    <p:sldId id="287" r:id="rId17"/>
    <p:sldId id="289" r:id="rId18"/>
    <p:sldId id="296" r:id="rId19"/>
    <p:sldId id="292" r:id="rId20"/>
    <p:sldId id="290" r:id="rId21"/>
    <p:sldId id="293" r:id="rId22"/>
    <p:sldId id="294" r:id="rId23"/>
    <p:sldId id="295" r:id="rId24"/>
    <p:sldId id="624" r:id="rId25"/>
    <p:sldId id="342" r:id="rId26"/>
    <p:sldId id="625" r:id="rId27"/>
    <p:sldId id="347" r:id="rId28"/>
    <p:sldId id="626" r:id="rId29"/>
    <p:sldId id="349" r:id="rId30"/>
    <p:sldId id="627" r:id="rId31"/>
    <p:sldId id="628" r:id="rId32"/>
    <p:sldId id="629" r:id="rId33"/>
    <p:sldId id="353" r:id="rId34"/>
    <p:sldId id="354"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710"/>
    <a:srgbClr val="5A300E"/>
    <a:srgbClr val="FFFFFF"/>
    <a:srgbClr val="2B1707"/>
    <a:srgbClr val="4B290D"/>
    <a:srgbClr val="000000"/>
    <a:srgbClr val="5C3210"/>
    <a:srgbClr val="0A0906"/>
    <a:srgbClr val="080808"/>
    <a:srgbClr val="050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32" autoAdjust="0"/>
    <p:restoredTop sz="94660"/>
  </p:normalViewPr>
  <p:slideViewPr>
    <p:cSldViewPr>
      <p:cViewPr varScale="1">
        <p:scale>
          <a:sx n="67" d="100"/>
          <a:sy n="67" d="100"/>
        </p:scale>
        <p:origin x="76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7EC02B21-31D8-4D1A-8F99-3FB319E7D3D8}"/>
    <pc:docChg chg="undo custSel modSld">
      <pc:chgData name="Harold Greenberg" userId="d5c41c3ac8bf082f" providerId="LiveId" clId="{7EC02B21-31D8-4D1A-8F99-3FB319E7D3D8}" dt="2022-02-05T19:39:02.236" v="19"/>
      <pc:docMkLst>
        <pc:docMk/>
      </pc:docMkLst>
      <pc:sldChg chg="modTransition">
        <pc:chgData name="Harold Greenberg" userId="d5c41c3ac8bf082f" providerId="LiveId" clId="{7EC02B21-31D8-4D1A-8F99-3FB319E7D3D8}" dt="2022-02-05T19:39:02.236" v="19"/>
        <pc:sldMkLst>
          <pc:docMk/>
          <pc:sldMk cId="1774825370" sldId="342"/>
        </pc:sldMkLst>
      </pc:sldChg>
      <pc:sldChg chg="modTransition">
        <pc:chgData name="Harold Greenberg" userId="d5c41c3ac8bf082f" providerId="LiveId" clId="{7EC02B21-31D8-4D1A-8F99-3FB319E7D3D8}" dt="2022-02-05T19:39:02.236" v="19"/>
        <pc:sldMkLst>
          <pc:docMk/>
          <pc:sldMk cId="2368921483" sldId="344"/>
        </pc:sldMkLst>
      </pc:sldChg>
      <pc:sldChg chg="modTransition modAnim">
        <pc:chgData name="Harold Greenberg" userId="d5c41c3ac8bf082f" providerId="LiveId" clId="{7EC02B21-31D8-4D1A-8F99-3FB319E7D3D8}" dt="2022-02-05T19:39:02.236" v="19"/>
        <pc:sldMkLst>
          <pc:docMk/>
          <pc:sldMk cId="4292849510" sldId="345"/>
        </pc:sldMkLst>
      </pc:sldChg>
      <pc:sldChg chg="modTransition modAnim">
        <pc:chgData name="Harold Greenberg" userId="d5c41c3ac8bf082f" providerId="LiveId" clId="{7EC02B21-31D8-4D1A-8F99-3FB319E7D3D8}" dt="2022-02-05T19:39:02.236" v="19"/>
        <pc:sldMkLst>
          <pc:docMk/>
          <pc:sldMk cId="2206652963" sldId="346"/>
        </pc:sldMkLst>
      </pc:sldChg>
      <pc:sldChg chg="modTransition">
        <pc:chgData name="Harold Greenberg" userId="d5c41c3ac8bf082f" providerId="LiveId" clId="{7EC02B21-31D8-4D1A-8F99-3FB319E7D3D8}" dt="2022-02-05T19:39:02.236" v="19"/>
        <pc:sldMkLst>
          <pc:docMk/>
          <pc:sldMk cId="3435363426" sldId="347"/>
        </pc:sldMkLst>
      </pc:sldChg>
      <pc:sldChg chg="modTransition modAnim">
        <pc:chgData name="Harold Greenberg" userId="d5c41c3ac8bf082f" providerId="LiveId" clId="{7EC02B21-31D8-4D1A-8F99-3FB319E7D3D8}" dt="2022-02-05T19:39:02.236" v="19"/>
        <pc:sldMkLst>
          <pc:docMk/>
          <pc:sldMk cId="3362000319" sldId="348"/>
        </pc:sldMkLst>
      </pc:sldChg>
      <pc:sldChg chg="modTransition">
        <pc:chgData name="Harold Greenberg" userId="d5c41c3ac8bf082f" providerId="LiveId" clId="{7EC02B21-31D8-4D1A-8F99-3FB319E7D3D8}" dt="2022-02-05T19:39:02.236" v="19"/>
        <pc:sldMkLst>
          <pc:docMk/>
          <pc:sldMk cId="374376081" sldId="349"/>
        </pc:sldMkLst>
      </pc:sldChg>
      <pc:sldChg chg="modTransition">
        <pc:chgData name="Harold Greenberg" userId="d5c41c3ac8bf082f" providerId="LiveId" clId="{7EC02B21-31D8-4D1A-8F99-3FB319E7D3D8}" dt="2022-02-05T19:39:02.236" v="19"/>
        <pc:sldMkLst>
          <pc:docMk/>
          <pc:sldMk cId="3371709239" sldId="350"/>
        </pc:sldMkLst>
      </pc:sldChg>
      <pc:sldChg chg="modTransition">
        <pc:chgData name="Harold Greenberg" userId="d5c41c3ac8bf082f" providerId="LiveId" clId="{7EC02B21-31D8-4D1A-8F99-3FB319E7D3D8}" dt="2022-02-05T19:39:02.236" v="19"/>
        <pc:sldMkLst>
          <pc:docMk/>
          <pc:sldMk cId="1882052952" sldId="351"/>
        </pc:sldMkLst>
      </pc:sldChg>
      <pc:sldChg chg="modTransition modAnim">
        <pc:chgData name="Harold Greenberg" userId="d5c41c3ac8bf082f" providerId="LiveId" clId="{7EC02B21-31D8-4D1A-8F99-3FB319E7D3D8}" dt="2022-02-05T19:39:02.236" v="19"/>
        <pc:sldMkLst>
          <pc:docMk/>
          <pc:sldMk cId="356664511" sldId="352"/>
        </pc:sldMkLst>
      </pc:sldChg>
      <pc:sldChg chg="modTransition">
        <pc:chgData name="Harold Greenberg" userId="d5c41c3ac8bf082f" providerId="LiveId" clId="{7EC02B21-31D8-4D1A-8F99-3FB319E7D3D8}" dt="2022-02-05T19:39:02.236" v="19"/>
        <pc:sldMkLst>
          <pc:docMk/>
          <pc:sldMk cId="160812185" sldId="353"/>
        </pc:sldMkLst>
      </pc:sldChg>
      <pc:sldChg chg="modTransition">
        <pc:chgData name="Harold Greenberg" userId="d5c41c3ac8bf082f" providerId="LiveId" clId="{7EC02B21-31D8-4D1A-8F99-3FB319E7D3D8}" dt="2022-02-05T19:39:02.236" v="19"/>
        <pc:sldMkLst>
          <pc:docMk/>
          <pc:sldMk cId="344942478" sldId="354"/>
        </pc:sldMkLst>
      </pc:sldChg>
      <pc:sldChg chg="modTransition">
        <pc:chgData name="Harold Greenberg" userId="d5c41c3ac8bf082f" providerId="LiveId" clId="{7EC02B21-31D8-4D1A-8F99-3FB319E7D3D8}" dt="2022-02-05T19:39:02.236" v="19"/>
        <pc:sldMkLst>
          <pc:docMk/>
          <pc:sldMk cId="2964420566" sldId="355"/>
        </pc:sldMkLst>
      </pc:sldChg>
      <pc:sldChg chg="modTransition modAnim">
        <pc:chgData name="Harold Greenberg" userId="d5c41c3ac8bf082f" providerId="LiveId" clId="{7EC02B21-31D8-4D1A-8F99-3FB319E7D3D8}" dt="2022-02-05T19:39:02.236" v="19"/>
        <pc:sldMkLst>
          <pc:docMk/>
          <pc:sldMk cId="1428627821" sldId="356"/>
        </pc:sldMkLst>
      </pc:sldChg>
      <pc:sldChg chg="modTransition">
        <pc:chgData name="Harold Greenberg" userId="d5c41c3ac8bf082f" providerId="LiveId" clId="{7EC02B21-31D8-4D1A-8F99-3FB319E7D3D8}" dt="2022-02-05T19:39:02.236" v="19"/>
        <pc:sldMkLst>
          <pc:docMk/>
          <pc:sldMk cId="1202273969" sldId="357"/>
        </pc:sldMkLst>
      </pc:sldChg>
      <pc:sldChg chg="modTransition">
        <pc:chgData name="Harold Greenberg" userId="d5c41c3ac8bf082f" providerId="LiveId" clId="{7EC02B21-31D8-4D1A-8F99-3FB319E7D3D8}" dt="2022-02-05T19:39:02.236" v="19"/>
        <pc:sldMkLst>
          <pc:docMk/>
          <pc:sldMk cId="2095187383" sldId="358"/>
        </pc:sldMkLst>
      </pc:sldChg>
      <pc:sldChg chg="modTransition">
        <pc:chgData name="Harold Greenberg" userId="d5c41c3ac8bf082f" providerId="LiveId" clId="{7EC02B21-31D8-4D1A-8F99-3FB319E7D3D8}" dt="2022-02-05T19:39:02.236" v="19"/>
        <pc:sldMkLst>
          <pc:docMk/>
          <pc:sldMk cId="269131025" sldId="359"/>
        </pc:sldMkLst>
      </pc:sldChg>
      <pc:sldChg chg="modTransition">
        <pc:chgData name="Harold Greenberg" userId="d5c41c3ac8bf082f" providerId="LiveId" clId="{7EC02B21-31D8-4D1A-8F99-3FB319E7D3D8}" dt="2022-02-05T19:39:02.236" v="19"/>
        <pc:sldMkLst>
          <pc:docMk/>
          <pc:sldMk cId="1128378498" sldId="360"/>
        </pc:sldMkLst>
      </pc:sldChg>
      <pc:sldChg chg="modTransition">
        <pc:chgData name="Harold Greenberg" userId="d5c41c3ac8bf082f" providerId="LiveId" clId="{7EC02B21-31D8-4D1A-8F99-3FB319E7D3D8}" dt="2022-02-05T19:39:02.236" v="19"/>
        <pc:sldMkLst>
          <pc:docMk/>
          <pc:sldMk cId="392002455" sldId="361"/>
        </pc:sldMkLst>
      </pc:sldChg>
      <pc:sldChg chg="modTransition">
        <pc:chgData name="Harold Greenberg" userId="d5c41c3ac8bf082f" providerId="LiveId" clId="{7EC02B21-31D8-4D1A-8F99-3FB319E7D3D8}" dt="2022-02-05T19:39:02.236" v="19"/>
        <pc:sldMkLst>
          <pc:docMk/>
          <pc:sldMk cId="3334359764" sldId="362"/>
        </pc:sldMkLst>
      </pc:sldChg>
      <pc:sldChg chg="modTransition">
        <pc:chgData name="Harold Greenberg" userId="d5c41c3ac8bf082f" providerId="LiveId" clId="{7EC02B21-31D8-4D1A-8F99-3FB319E7D3D8}" dt="2022-02-05T19:39:02.236" v="19"/>
        <pc:sldMkLst>
          <pc:docMk/>
          <pc:sldMk cId="2471315237" sldId="363"/>
        </pc:sldMkLst>
      </pc:sldChg>
      <pc:sldChg chg="modTransition">
        <pc:chgData name="Harold Greenberg" userId="d5c41c3ac8bf082f" providerId="LiveId" clId="{7EC02B21-31D8-4D1A-8F99-3FB319E7D3D8}" dt="2022-02-05T19:39:02.236" v="19"/>
        <pc:sldMkLst>
          <pc:docMk/>
          <pc:sldMk cId="1461632985" sldId="364"/>
        </pc:sldMkLst>
      </pc:sldChg>
      <pc:sldChg chg="modTransition">
        <pc:chgData name="Harold Greenberg" userId="d5c41c3ac8bf082f" providerId="LiveId" clId="{7EC02B21-31D8-4D1A-8F99-3FB319E7D3D8}" dt="2022-02-05T19:39:02.236" v="19"/>
        <pc:sldMkLst>
          <pc:docMk/>
          <pc:sldMk cId="763160814" sldId="365"/>
        </pc:sldMkLst>
      </pc:sldChg>
      <pc:sldChg chg="modTransition">
        <pc:chgData name="Harold Greenberg" userId="d5c41c3ac8bf082f" providerId="LiveId" clId="{7EC02B21-31D8-4D1A-8F99-3FB319E7D3D8}" dt="2022-02-05T19:39:02.236" v="19"/>
        <pc:sldMkLst>
          <pc:docMk/>
          <pc:sldMk cId="398006892" sldId="366"/>
        </pc:sldMkLst>
      </pc:sldChg>
      <pc:sldChg chg="modSp mod modTransition">
        <pc:chgData name="Harold Greenberg" userId="d5c41c3ac8bf082f" providerId="LiveId" clId="{7EC02B21-31D8-4D1A-8F99-3FB319E7D3D8}" dt="2022-02-05T19:39:02.236" v="19"/>
        <pc:sldMkLst>
          <pc:docMk/>
          <pc:sldMk cId="1845345220" sldId="367"/>
        </pc:sldMkLst>
        <pc:spChg chg="mod">
          <ac:chgData name="Harold Greenberg" userId="d5c41c3ac8bf082f" providerId="LiveId" clId="{7EC02B21-31D8-4D1A-8F99-3FB319E7D3D8}" dt="2022-02-05T13:09:17.488" v="13" actId="1076"/>
          <ac:spMkLst>
            <pc:docMk/>
            <pc:sldMk cId="1845345220" sldId="367"/>
            <ac:spMk id="3" creationId="{00000000-0000-0000-0000-000000000000}"/>
          </ac:spMkLst>
        </pc:spChg>
      </pc:sldChg>
      <pc:sldChg chg="modTransition modAnim">
        <pc:chgData name="Harold Greenberg" userId="d5c41c3ac8bf082f" providerId="LiveId" clId="{7EC02B21-31D8-4D1A-8F99-3FB319E7D3D8}" dt="2022-02-05T19:39:02.236" v="19"/>
        <pc:sldMkLst>
          <pc:docMk/>
          <pc:sldMk cId="1053574713" sldId="368"/>
        </pc:sldMkLst>
      </pc:sldChg>
      <pc:sldChg chg="modTransition">
        <pc:chgData name="Harold Greenberg" userId="d5c41c3ac8bf082f" providerId="LiveId" clId="{7EC02B21-31D8-4D1A-8F99-3FB319E7D3D8}" dt="2022-02-05T19:39:02.236" v="19"/>
        <pc:sldMkLst>
          <pc:docMk/>
          <pc:sldMk cId="1031298655" sldId="370"/>
        </pc:sldMkLst>
      </pc:sldChg>
      <pc:sldChg chg="modSp mod modTransition">
        <pc:chgData name="Harold Greenberg" userId="d5c41c3ac8bf082f" providerId="LiveId" clId="{7EC02B21-31D8-4D1A-8F99-3FB319E7D3D8}" dt="2022-02-05T19:39:02.236" v="19"/>
        <pc:sldMkLst>
          <pc:docMk/>
          <pc:sldMk cId="1350664653" sldId="623"/>
        </pc:sldMkLst>
        <pc:spChg chg="mod">
          <ac:chgData name="Harold Greenberg" userId="d5c41c3ac8bf082f" providerId="LiveId" clId="{7EC02B21-31D8-4D1A-8F99-3FB319E7D3D8}" dt="2022-01-30T16:20:06.212" v="4" actId="20577"/>
          <ac:spMkLst>
            <pc:docMk/>
            <pc:sldMk cId="1350664653" sldId="623"/>
            <ac:spMk id="23558" creationId="{00000000-0000-0000-0000-000000000000}"/>
          </ac:spMkLst>
        </pc:spChg>
        <pc:spChg chg="mod">
          <ac:chgData name="Harold Greenberg" userId="d5c41c3ac8bf082f" providerId="LiveId" clId="{7EC02B21-31D8-4D1A-8F99-3FB319E7D3D8}" dt="2022-01-30T16:10:57.719" v="3" actId="20577"/>
          <ac:spMkLst>
            <pc:docMk/>
            <pc:sldMk cId="1350664653" sldId="623"/>
            <ac:spMk id="23559" creationId="{00000000-0000-0000-0000-000000000000}"/>
          </ac:spMkLst>
        </pc:spChg>
      </pc:sldChg>
      <pc:sldChg chg="modTransition">
        <pc:chgData name="Harold Greenberg" userId="d5c41c3ac8bf082f" providerId="LiveId" clId="{7EC02B21-31D8-4D1A-8F99-3FB319E7D3D8}" dt="2022-02-05T19:39:02.236" v="19"/>
        <pc:sldMkLst>
          <pc:docMk/>
          <pc:sldMk cId="1927266041" sldId="624"/>
        </pc:sldMkLst>
      </pc:sldChg>
      <pc:sldChg chg="modTransition">
        <pc:chgData name="Harold Greenberg" userId="d5c41c3ac8bf082f" providerId="LiveId" clId="{7EC02B21-31D8-4D1A-8F99-3FB319E7D3D8}" dt="2022-02-05T19:39:02.236" v="19"/>
        <pc:sldMkLst>
          <pc:docMk/>
          <pc:sldMk cId="1622815050" sldId="625"/>
        </pc:sldMkLst>
      </pc:sldChg>
      <pc:sldChg chg="modTransition">
        <pc:chgData name="Harold Greenberg" userId="d5c41c3ac8bf082f" providerId="LiveId" clId="{7EC02B21-31D8-4D1A-8F99-3FB319E7D3D8}" dt="2022-02-05T19:39:02.236" v="19"/>
        <pc:sldMkLst>
          <pc:docMk/>
          <pc:sldMk cId="3399777234" sldId="626"/>
        </pc:sldMkLst>
      </pc:sldChg>
      <pc:sldChg chg="modTransition">
        <pc:chgData name="Harold Greenberg" userId="d5c41c3ac8bf082f" providerId="LiveId" clId="{7EC02B21-31D8-4D1A-8F99-3FB319E7D3D8}" dt="2022-02-05T19:39:02.236" v="19"/>
        <pc:sldMkLst>
          <pc:docMk/>
          <pc:sldMk cId="223739498" sldId="627"/>
        </pc:sldMkLst>
      </pc:sldChg>
      <pc:sldChg chg="modTransition">
        <pc:chgData name="Harold Greenberg" userId="d5c41c3ac8bf082f" providerId="LiveId" clId="{7EC02B21-31D8-4D1A-8F99-3FB319E7D3D8}" dt="2022-02-05T19:39:02.236" v="19"/>
        <pc:sldMkLst>
          <pc:docMk/>
          <pc:sldMk cId="749079837" sldId="628"/>
        </pc:sldMkLst>
      </pc:sldChg>
      <pc:sldChg chg="modTransition">
        <pc:chgData name="Harold Greenberg" userId="d5c41c3ac8bf082f" providerId="LiveId" clId="{7EC02B21-31D8-4D1A-8F99-3FB319E7D3D8}" dt="2022-02-05T19:39:02.236" v="19"/>
        <pc:sldMkLst>
          <pc:docMk/>
          <pc:sldMk cId="513680009" sldId="629"/>
        </pc:sldMkLst>
      </pc:sldChg>
    </pc:docChg>
  </pc:docChgLst>
  <pc:docChgLst>
    <pc:chgData name="Harold Greenberg" userId="d5c41c3ac8bf082f" providerId="LiveId" clId="{D26F4F96-F0EF-4048-972C-061785C39E4F}"/>
    <pc:docChg chg="modSld">
      <pc:chgData name="Harold Greenberg" userId="d5c41c3ac8bf082f" providerId="LiveId" clId="{D26F4F96-F0EF-4048-972C-061785C39E4F}" dt="2022-08-16T00:45:52.691" v="1" actId="207"/>
      <pc:docMkLst>
        <pc:docMk/>
      </pc:docMkLst>
      <pc:sldChg chg="modSp mod">
        <pc:chgData name="Harold Greenberg" userId="d5c41c3ac8bf082f" providerId="LiveId" clId="{D26F4F96-F0EF-4048-972C-061785C39E4F}" dt="2022-08-16T00:45:52.691" v="1" actId="207"/>
        <pc:sldMkLst>
          <pc:docMk/>
          <pc:sldMk cId="3334359764" sldId="362"/>
        </pc:sldMkLst>
        <pc:spChg chg="mod">
          <ac:chgData name="Harold Greenberg" userId="d5c41c3ac8bf082f" providerId="LiveId" clId="{D26F4F96-F0EF-4048-972C-061785C39E4F}" dt="2022-08-16T00:45:52.691" v="1" actId="207"/>
          <ac:spMkLst>
            <pc:docMk/>
            <pc:sldMk cId="3334359764" sldId="362"/>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141040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17</a:t>
            </a:fld>
            <a:endParaRPr lang="en-US"/>
          </a:p>
        </p:txBody>
      </p:sp>
    </p:spTree>
    <p:extLst>
      <p:ext uri="{BB962C8B-B14F-4D97-AF65-F5344CB8AC3E}">
        <p14:creationId xmlns:p14="http://schemas.microsoft.com/office/powerpoint/2010/main" val="271970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40969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163167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smtClean="0">
                <a:latin typeface="+mn-lt"/>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smtClean="0">
                <a:latin typeface="+mn-lt"/>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smtClean="0">
                <a:latin typeface="+mn-lt"/>
              </a:defRPr>
            </a:lvl1pPr>
          </a:lstStyle>
          <a:p>
            <a:pPr>
              <a:defRPr/>
            </a:pPr>
            <a:fld id="{CC124A95-9404-4A04-9F38-56695CC015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6.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8.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9.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0.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13.xml"/><Relationship Id="rId5" Type="http://schemas.microsoft.com/office/2007/relationships/hdphoto" Target="../media/hdphoto12.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mailto:info@ckusa.org"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4.xml"/><Relationship Id="rId5" Type="http://schemas.microsoft.com/office/2007/relationships/hdphoto" Target="../media/hdphoto13.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17.xml"/><Relationship Id="rId5" Type="http://schemas.microsoft.com/office/2007/relationships/hdphoto" Target="../media/hdphoto17.wdp"/><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19.xml"/><Relationship Id="rId5" Type="http://schemas.microsoft.com/office/2007/relationships/hdphoto" Target="../media/hdphoto18.wdp"/><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hyperlink" Target="http://www.youtube.com/watch?v=XxycBCfMt_I"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5.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3210"/>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4132263" cy="6324600"/>
          </a:xfrm>
        </p:spPr>
        <p:txBody>
          <a:bodyPr/>
          <a:lstStyle/>
          <a:p>
            <a:pPr eaLnBrk="1" hangingPunct="1"/>
            <a:r>
              <a:rPr lang="en-US" sz="5400" b="1" dirty="0">
                <a:latin typeface="+mn-lt"/>
              </a:rPr>
              <a:t>“How shall we escape, if we neglect so great salvation?”</a:t>
            </a:r>
            <a:br>
              <a:rPr lang="en-US" dirty="0"/>
            </a:br>
            <a:br>
              <a:rPr lang="en-US" sz="800" dirty="0"/>
            </a:br>
            <a:r>
              <a:rPr lang="en-US" sz="3200" b="1" dirty="0">
                <a:latin typeface="+mn-lt"/>
              </a:rPr>
              <a:t>                 Heb. 2:3</a:t>
            </a:r>
            <a:br>
              <a:rPr lang="en-US" sz="2000" dirty="0"/>
            </a:br>
            <a:endParaRPr lang="en-US" sz="2000" dirty="0"/>
          </a:p>
        </p:txBody>
      </p:sp>
      <p:pic>
        <p:nvPicPr>
          <p:cNvPr id="3075" name="Picture 3" descr="Safety_net_1008"/>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371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4132263" y="0"/>
            <a:ext cx="50117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fire-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aturation sat="82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2"/>
          <p:cNvSpPr>
            <a:spLocks noGrp="1" noChangeArrowheads="1"/>
          </p:cNvSpPr>
          <p:nvPr>
            <p:ph type="title"/>
          </p:nvPr>
        </p:nvSpPr>
        <p:spPr>
          <a:xfrm>
            <a:off x="0" y="533400"/>
            <a:ext cx="9144000" cy="1447800"/>
          </a:xfrm>
          <a:noFill/>
        </p:spPr>
        <p:txBody>
          <a:bodyPr/>
          <a:lstStyle/>
          <a:p>
            <a:pPr eaLnBrk="1" hangingPunct="1"/>
            <a:r>
              <a:rPr lang="en-US" sz="4800" b="1" dirty="0">
                <a:effectLst>
                  <a:glow rad="127000">
                    <a:srgbClr val="4A0D05"/>
                  </a:glow>
                </a:effectLst>
                <a:latin typeface="+mn-lt"/>
              </a:rPr>
              <a:t>The bible tells us of a coming fire that some will escape but many, sadly, will not.</a:t>
            </a:r>
          </a:p>
        </p:txBody>
      </p:sp>
      <p:sp>
        <p:nvSpPr>
          <p:cNvPr id="6148" name="Rectangle 3"/>
          <p:cNvSpPr>
            <a:spLocks noGrp="1" noChangeArrowheads="1"/>
          </p:cNvSpPr>
          <p:nvPr>
            <p:ph type="body" sz="half" idx="1"/>
          </p:nvPr>
        </p:nvSpPr>
        <p:spPr>
          <a:xfrm>
            <a:off x="152400" y="4724400"/>
            <a:ext cx="8991600" cy="2133600"/>
          </a:xfrm>
          <a:noFill/>
        </p:spPr>
        <p:txBody>
          <a:bodyPr/>
          <a:lstStyle/>
          <a:p>
            <a:pPr marL="0" indent="0" eaLnBrk="1" hangingPunct="1">
              <a:lnSpc>
                <a:spcPct val="80000"/>
              </a:lnSpc>
              <a:buClr>
                <a:schemeClr val="hlink"/>
              </a:buClr>
              <a:buNone/>
            </a:pPr>
            <a:r>
              <a:rPr lang="en-US" sz="4000" b="1" dirty="0">
                <a:effectLst>
                  <a:glow rad="127000">
                    <a:srgbClr val="270905"/>
                  </a:glow>
                </a:effectLst>
              </a:rPr>
              <a:t>“Those who emerge victorious will inherit these things. I will be their God, and they will be my sons and daughters…</a:t>
            </a:r>
          </a:p>
        </p:txBody>
      </p:sp>
    </p:spTree>
    <p:custDataLst>
      <p:tags r:id="rId1"/>
    </p:custDataLst>
    <p:extLst>
      <p:ext uri="{BB962C8B-B14F-4D97-AF65-F5344CB8AC3E}">
        <p14:creationId xmlns:p14="http://schemas.microsoft.com/office/powerpoint/2010/main" val="122551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re-1">
            <a:extLst>
              <a:ext uri="{FF2B5EF4-FFF2-40B4-BE49-F238E27FC236}">
                <a16:creationId xmlns:a16="http://schemas.microsoft.com/office/drawing/2014/main" id="{D2BD6EBA-0840-AB1B-D693-C8DCBADD2086}"/>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aturation sat="82000"/>
                    </a14:imgEffect>
                  </a14:imgLayer>
                </a14:imgProps>
              </a:ext>
              <a:ext uri="{28A0092B-C50C-407E-A947-70E740481C1C}">
                <a14:useLocalDpi xmlns:a14="http://schemas.microsoft.com/office/drawing/2010/main" val="0"/>
              </a:ext>
            </a:extLst>
          </a:blip>
          <a:srcRect/>
          <a:stretch>
            <a:fillRect/>
          </a:stretch>
        </p:blipFill>
        <p:spPr>
          <a:xfrm>
            <a:off x="0" y="23191"/>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Rectangle 3"/>
          <p:cNvSpPr>
            <a:spLocks noGrp="1" noChangeArrowheads="1"/>
          </p:cNvSpPr>
          <p:nvPr>
            <p:ph type="body" sz="half" idx="1"/>
          </p:nvPr>
        </p:nvSpPr>
        <p:spPr>
          <a:xfrm>
            <a:off x="152400" y="2590800"/>
            <a:ext cx="8991600" cy="3962400"/>
          </a:xfrm>
          <a:noFill/>
        </p:spPr>
        <p:txBody>
          <a:bodyPr/>
          <a:lstStyle/>
          <a:p>
            <a:pPr marL="0" indent="0" eaLnBrk="1" hangingPunct="1">
              <a:lnSpc>
                <a:spcPct val="80000"/>
              </a:lnSpc>
              <a:buClr>
                <a:schemeClr val="hlink"/>
              </a:buClr>
              <a:buNone/>
            </a:pPr>
            <a:r>
              <a:rPr lang="en-US" sz="4000" b="1" dirty="0">
                <a:effectLst>
                  <a:glow rad="127000">
                    <a:srgbClr val="270905"/>
                  </a:glow>
                </a:effectLst>
              </a:rPr>
              <a:t>…But for the cowardly, the faithless, the vile, the murderers, those who commit sexual immorality, those who use drugs and cast spells, the idolaters and all liars—their share will be in the lake that burns with fire and sulfur. This is the second death.” </a:t>
            </a:r>
            <a:r>
              <a:rPr lang="en-US" sz="2000" b="1" dirty="0">
                <a:effectLst>
                  <a:glow rad="127000">
                    <a:srgbClr val="270905"/>
                  </a:glow>
                </a:effectLst>
              </a:rPr>
              <a:t>Rev. 21:7,8 </a:t>
            </a:r>
          </a:p>
        </p:txBody>
      </p:sp>
    </p:spTree>
    <p:extLst>
      <p:ext uri="{BB962C8B-B14F-4D97-AF65-F5344CB8AC3E}">
        <p14:creationId xmlns:p14="http://schemas.microsoft.com/office/powerpoint/2010/main" val="19766606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707"/>
        </a:solidFill>
        <a:effectLst/>
      </p:bgPr>
    </p:bg>
    <p:spTree>
      <p:nvGrpSpPr>
        <p:cNvPr id="1" name=""/>
        <p:cNvGrpSpPr/>
        <p:nvPr/>
      </p:nvGrpSpPr>
      <p:grpSpPr>
        <a:xfrm>
          <a:off x="0" y="0"/>
          <a:ext cx="0" cy="0"/>
          <a:chOff x="0" y="0"/>
          <a:chExt cx="0" cy="0"/>
        </a:xfrm>
      </p:grpSpPr>
      <p:pic>
        <p:nvPicPr>
          <p:cNvPr id="11266" name="Picture 2" descr="hand"/>
          <p:cNvPicPr>
            <a:picLocks noChangeAspect="1" noChangeArrowheads="1"/>
          </p:cNvPicPr>
          <p:nvPr/>
        </p:nvPicPr>
        <p:blipFill rotWithShape="1">
          <a:blip r:embed="rId3">
            <a:extLst>
              <a:ext uri="{28A0092B-C50C-407E-A947-70E740481C1C}">
                <a14:useLocalDpi xmlns:a14="http://schemas.microsoft.com/office/drawing/2010/main" val="0"/>
              </a:ext>
            </a:extLst>
          </a:blip>
          <a:srcRect l="833" r="40952"/>
          <a:stretch/>
        </p:blipFill>
        <p:spPr bwMode="auto">
          <a:xfrm>
            <a:off x="10886" y="1004888"/>
            <a:ext cx="5323114"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0" y="-152400"/>
            <a:ext cx="9144000" cy="2286000"/>
          </a:xfrm>
        </p:spPr>
        <p:txBody>
          <a:bodyPr lIns="73152" tIns="0" rIns="0" bIns="0" anchor="ctr" anchorCtr="0"/>
          <a:lstStyle/>
          <a:p>
            <a:pPr eaLnBrk="1" hangingPunct="1">
              <a:lnSpc>
                <a:spcPts val="4500"/>
              </a:lnSpc>
            </a:pPr>
            <a:r>
              <a:rPr lang="en-US" sz="4200" b="1" dirty="0">
                <a:effectLst>
                  <a:glow rad="127000">
                    <a:schemeClr val="bg1"/>
                  </a:glow>
                </a:effectLst>
                <a:latin typeface="+mn-lt"/>
              </a:rPr>
              <a:t>As it was at the Triangle Shirtwaist Factory, all of man’s plans will fail to save sinners from the final fire. </a:t>
            </a:r>
            <a:endParaRPr lang="en-US" sz="4200" dirty="0">
              <a:effectLst>
                <a:glow rad="127000">
                  <a:schemeClr val="bg1"/>
                </a:glow>
              </a:effectLst>
            </a:endParaRPr>
          </a:p>
        </p:txBody>
      </p:sp>
      <p:sp>
        <p:nvSpPr>
          <p:cNvPr id="11268" name="Rectangle 4"/>
          <p:cNvSpPr>
            <a:spLocks noGrp="1" noChangeArrowheads="1"/>
          </p:cNvSpPr>
          <p:nvPr>
            <p:ph type="body" sz="half" idx="1"/>
          </p:nvPr>
        </p:nvSpPr>
        <p:spPr>
          <a:xfrm>
            <a:off x="2819400" y="1981199"/>
            <a:ext cx="6400800" cy="4855029"/>
          </a:xfrm>
        </p:spPr>
        <p:txBody>
          <a:bodyPr lIns="0" tIns="0" rIns="0" bIns="0" anchor="ctr" anchorCtr="0"/>
          <a:lstStyle/>
          <a:p>
            <a:pPr marL="0" indent="0" eaLnBrk="1" hangingPunct="1">
              <a:spcBef>
                <a:spcPts val="0"/>
              </a:spcBef>
              <a:buClr>
                <a:schemeClr val="hlink"/>
              </a:buClr>
              <a:buNone/>
            </a:pPr>
            <a:r>
              <a:rPr lang="en-US" sz="4000" b="1" dirty="0">
                <a:effectLst>
                  <a:glow rad="127000">
                    <a:srgbClr val="0E0E0E"/>
                  </a:glow>
                </a:effectLst>
              </a:rPr>
              <a:t>No man or woman </a:t>
            </a:r>
          </a:p>
          <a:p>
            <a:pPr marL="0" indent="0" eaLnBrk="1" hangingPunct="1">
              <a:spcBef>
                <a:spcPts val="0"/>
              </a:spcBef>
              <a:buClr>
                <a:schemeClr val="hlink"/>
              </a:buClr>
              <a:buNone/>
            </a:pPr>
            <a:r>
              <a:rPr lang="en-US" sz="4000" b="1" dirty="0">
                <a:effectLst>
                  <a:glow rad="127000">
                    <a:srgbClr val="0E0E0E"/>
                  </a:glow>
                </a:effectLst>
              </a:rPr>
              <a:t>(even if well-meaning) can save us from our sins. </a:t>
            </a:r>
          </a:p>
          <a:p>
            <a:pPr marL="0" indent="0" eaLnBrk="1" hangingPunct="1">
              <a:spcBef>
                <a:spcPts val="0"/>
              </a:spcBef>
              <a:buClr>
                <a:schemeClr val="hlink"/>
              </a:buClr>
              <a:buNone/>
            </a:pPr>
            <a:r>
              <a:rPr lang="en-US" sz="4000" b="1" dirty="0">
                <a:effectLst>
                  <a:glow rad="127000">
                    <a:srgbClr val="0E0E0E"/>
                  </a:glow>
                </a:effectLst>
              </a:rPr>
              <a:t>Their reach is just too short.</a:t>
            </a:r>
          </a:p>
          <a:p>
            <a:pPr marL="0" indent="0" eaLnBrk="1" hangingPunct="1">
              <a:spcBef>
                <a:spcPts val="0"/>
              </a:spcBef>
              <a:buClr>
                <a:schemeClr val="hlink"/>
              </a:buClr>
              <a:buNone/>
            </a:pPr>
            <a:r>
              <a:rPr lang="en-US" sz="4000" b="1" dirty="0">
                <a:effectLst>
                  <a:glow rad="127000">
                    <a:srgbClr val="0E0E0E"/>
                  </a:glow>
                </a:effectLst>
              </a:rPr>
              <a:t>No TV “Guru”</a:t>
            </a:r>
            <a:endParaRPr lang="en-US" sz="4000" b="1" dirty="0">
              <a:effectLst>
                <a:glow rad="165100">
                  <a:srgbClr val="0E0E0E"/>
                </a:glow>
              </a:effectLst>
            </a:endParaRPr>
          </a:p>
          <a:p>
            <a:pPr marL="0" indent="0" eaLnBrk="1" hangingPunct="1">
              <a:spcBef>
                <a:spcPts val="0"/>
              </a:spcBef>
              <a:buClr>
                <a:schemeClr val="hlink"/>
              </a:buClr>
              <a:buNone/>
            </a:pPr>
            <a:r>
              <a:rPr lang="en-US" sz="4000" b="1" dirty="0">
                <a:effectLst>
                  <a:glow rad="127000">
                    <a:srgbClr val="0E0E0E"/>
                  </a:glow>
                </a:effectLst>
              </a:rPr>
              <a:t>No Educator or Advisor</a:t>
            </a:r>
          </a:p>
          <a:p>
            <a:pPr marL="0" indent="0" eaLnBrk="1" hangingPunct="1">
              <a:spcBef>
                <a:spcPts val="0"/>
              </a:spcBef>
              <a:buClr>
                <a:schemeClr val="hlink"/>
              </a:buClr>
              <a:buNone/>
            </a:pPr>
            <a:r>
              <a:rPr lang="en-US" sz="4000" b="1" dirty="0">
                <a:effectLst>
                  <a:glow rad="127000">
                    <a:srgbClr val="0E0E0E"/>
                  </a:glow>
                </a:effectLst>
              </a:rPr>
              <a:t>No Loved One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A300E"/>
        </a:solid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0"/>
            <a:ext cx="4343400" cy="6858000"/>
          </a:xfrm>
        </p:spPr>
        <p:txBody>
          <a:bodyPr lIns="45720" tIns="0" rIns="45720" bIns="0"/>
          <a:lstStyle/>
          <a:p>
            <a:pPr marL="0" indent="0" eaLnBrk="1" hangingPunct="1">
              <a:lnSpc>
                <a:spcPts val="3800"/>
              </a:lnSpc>
              <a:spcBef>
                <a:spcPts val="0"/>
              </a:spcBef>
              <a:buNone/>
            </a:pPr>
            <a:r>
              <a:rPr lang="en-US" sz="3200" b="1" dirty="0"/>
              <a:t>But God’s plan never fails to save. </a:t>
            </a:r>
          </a:p>
          <a:p>
            <a:pPr marL="0" indent="0" eaLnBrk="1" hangingPunct="1">
              <a:lnSpc>
                <a:spcPts val="3800"/>
              </a:lnSpc>
              <a:spcBef>
                <a:spcPts val="0"/>
              </a:spcBef>
              <a:buNone/>
            </a:pPr>
            <a:r>
              <a:rPr lang="en-US" sz="3200" b="1" dirty="0"/>
              <a:t>Unlike that skimpy ladder, God’s reach is more than long enough!</a:t>
            </a:r>
            <a:endParaRPr lang="en-US" sz="1000" b="1" dirty="0"/>
          </a:p>
          <a:p>
            <a:pPr marL="0" indent="0" eaLnBrk="1" hangingPunct="1">
              <a:lnSpc>
                <a:spcPts val="3800"/>
              </a:lnSpc>
              <a:spcBef>
                <a:spcPts val="0"/>
              </a:spcBef>
              <a:buNone/>
            </a:pPr>
            <a:r>
              <a:rPr lang="en-US" sz="3200" b="1" dirty="0"/>
              <a:t>“Surely the arm of the LORD is not too short to save…” </a:t>
            </a:r>
            <a:r>
              <a:rPr lang="en-US" sz="2000" b="1" dirty="0"/>
              <a:t>Isa. 59:1</a:t>
            </a:r>
          </a:p>
          <a:p>
            <a:pPr marL="0" indent="0" eaLnBrk="1" hangingPunct="1">
              <a:lnSpc>
                <a:spcPts val="3800"/>
              </a:lnSpc>
              <a:spcBef>
                <a:spcPts val="0"/>
              </a:spcBef>
              <a:buFont typeface="Wingdings" pitchFamily="2" charset="2"/>
              <a:buNone/>
            </a:pPr>
            <a:r>
              <a:rPr lang="en-US" sz="3200" b="1" dirty="0"/>
              <a:t>Only He can reach from Heaven to Earth.</a:t>
            </a:r>
          </a:p>
          <a:p>
            <a:pPr marL="0" indent="0" eaLnBrk="1" hangingPunct="1">
              <a:lnSpc>
                <a:spcPts val="3800"/>
              </a:lnSpc>
              <a:spcBef>
                <a:spcPts val="0"/>
              </a:spcBef>
              <a:buFont typeface="Wingdings" pitchFamily="2" charset="2"/>
              <a:buNone/>
            </a:pPr>
            <a:r>
              <a:rPr lang="en-US" sz="3200" b="1" dirty="0"/>
              <a:t>Only He can reach down so </a:t>
            </a:r>
            <a:r>
              <a:rPr lang="en-US" sz="3200" b="1" u="sng" dirty="0"/>
              <a:t>deeply</a:t>
            </a:r>
            <a:r>
              <a:rPr lang="en-US" sz="3200" b="1" dirty="0"/>
              <a:t> into our hearts.</a:t>
            </a:r>
          </a:p>
        </p:txBody>
      </p:sp>
      <p:pic>
        <p:nvPicPr>
          <p:cNvPr id="12292" name="Picture 4" descr="jesus-han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8000"/>
                    </a14:imgEffect>
                    <a14:imgEffect>
                      <a14:colorTemperature colorTemp="6083"/>
                    </a14:imgEffect>
                    <a14:imgEffect>
                      <a14:saturation sat="123000"/>
                    </a14:imgEffect>
                    <a14:imgEffect>
                      <a14:brightnessContrast contrast="-7000"/>
                    </a14:imgEffect>
                  </a14:imgLayer>
                </a14:imgProps>
              </a:ext>
              <a:ext uri="{28A0092B-C50C-407E-A947-70E740481C1C}">
                <a14:useLocalDpi xmlns:a14="http://schemas.microsoft.com/office/drawing/2010/main" val="0"/>
              </a:ext>
            </a:extLst>
          </a:blip>
          <a:srcRect l="13019" t="11586" r="16000" b="11588"/>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dream"/>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2819400" y="0"/>
            <a:ext cx="6324600" cy="685800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Grp="1" noChangeArrowheads="1"/>
          </p:cNvSpPr>
          <p:nvPr>
            <p:ph type="body" sz="half" idx="1"/>
          </p:nvPr>
        </p:nvSpPr>
        <p:spPr>
          <a:xfrm>
            <a:off x="0" y="2362200"/>
            <a:ext cx="6934200" cy="4419600"/>
          </a:xfrm>
        </p:spPr>
        <p:txBody>
          <a:bodyPr lIns="64008" tIns="0" rIns="0" bIns="0"/>
          <a:lstStyle/>
          <a:p>
            <a:pPr marL="0" indent="0" eaLnBrk="1" hangingPunct="1">
              <a:spcBef>
                <a:spcPts val="0"/>
              </a:spcBef>
              <a:buNone/>
            </a:pPr>
            <a:r>
              <a:rPr lang="en-US" sz="3600" b="1" dirty="0">
                <a:effectLst>
                  <a:glow rad="139700">
                    <a:srgbClr val="030303"/>
                  </a:glow>
                </a:effectLst>
              </a:rPr>
              <a:t>We cannot save ourselves.</a:t>
            </a:r>
          </a:p>
          <a:p>
            <a:pPr marL="0" indent="0" eaLnBrk="1" hangingPunct="1">
              <a:spcBef>
                <a:spcPts val="0"/>
              </a:spcBef>
              <a:buNone/>
            </a:pPr>
            <a:r>
              <a:rPr lang="en-US" sz="3600" b="1" dirty="0">
                <a:effectLst>
                  <a:glow rad="139700">
                    <a:srgbClr val="030303"/>
                  </a:glow>
                </a:effectLst>
              </a:rPr>
              <a:t>Our “fire escapes” are too weak.</a:t>
            </a:r>
            <a:endParaRPr lang="en-US" sz="3200" b="1" dirty="0">
              <a:effectLst>
                <a:glow rad="139700">
                  <a:srgbClr val="030303"/>
                </a:glow>
              </a:effectLst>
            </a:endParaRPr>
          </a:p>
          <a:p>
            <a:pPr marL="0" indent="0" eaLnBrk="1" hangingPunct="1">
              <a:spcBef>
                <a:spcPts val="0"/>
              </a:spcBef>
              <a:buNone/>
            </a:pPr>
            <a:r>
              <a:rPr lang="en-US" sz="3600" b="1" dirty="0">
                <a:effectLst>
                  <a:glow rad="139700">
                    <a:srgbClr val="030303"/>
                  </a:glow>
                </a:effectLst>
              </a:rPr>
              <a:t>Good deeds &amp; charitable giving won’t save us.</a:t>
            </a:r>
          </a:p>
          <a:p>
            <a:pPr marL="0" indent="0" eaLnBrk="1" hangingPunct="1">
              <a:spcBef>
                <a:spcPts val="0"/>
              </a:spcBef>
              <a:buClr>
                <a:schemeClr val="hlink"/>
              </a:buClr>
              <a:buNone/>
            </a:pPr>
            <a:r>
              <a:rPr lang="en-US" sz="3600" b="1" dirty="0">
                <a:effectLst>
                  <a:glow rad="139700">
                    <a:srgbClr val="030303"/>
                  </a:glow>
                </a:effectLst>
              </a:rPr>
              <a:t>New Year’s resolutions will fail.</a:t>
            </a:r>
          </a:p>
          <a:p>
            <a:pPr marL="0" indent="0" eaLnBrk="1" hangingPunct="1">
              <a:spcBef>
                <a:spcPts val="0"/>
              </a:spcBef>
              <a:buClr>
                <a:schemeClr val="hlink"/>
              </a:buClr>
              <a:buNone/>
            </a:pPr>
            <a:r>
              <a:rPr lang="en-US" sz="3600" b="1" dirty="0">
                <a:effectLst>
                  <a:glow rad="139700">
                    <a:srgbClr val="030303"/>
                  </a:glow>
                </a:effectLst>
              </a:rPr>
              <a:t>Last minute conversions may not be possible.  </a:t>
            </a:r>
          </a:p>
        </p:txBody>
      </p:sp>
      <p:sp>
        <p:nvSpPr>
          <p:cNvPr id="3" name="Rectangle 4">
            <a:extLst>
              <a:ext uri="{FF2B5EF4-FFF2-40B4-BE49-F238E27FC236}">
                <a16:creationId xmlns:a16="http://schemas.microsoft.com/office/drawing/2014/main" id="{B24EB5ED-32EF-3501-0563-0C029B0FC4AF}"/>
              </a:ext>
            </a:extLst>
          </p:cNvPr>
          <p:cNvSpPr txBox="1">
            <a:spLocks noChangeArrowheads="1"/>
          </p:cNvSpPr>
          <p:nvPr/>
        </p:nvSpPr>
        <p:spPr bwMode="auto">
          <a:xfrm>
            <a:off x="-13856" y="15875"/>
            <a:ext cx="9157855" cy="609601"/>
          </a:xfrm>
          <a:prstGeom prst="rect">
            <a:avLst/>
          </a:prstGeom>
          <a:noFill/>
          <a:ln>
            <a:noFill/>
          </a:ln>
          <a:effectLst>
            <a:glow rad="139700">
              <a:srgbClr val="0A0906"/>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4008"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spcBef>
                <a:spcPts val="0"/>
              </a:spcBef>
              <a:buNone/>
            </a:pPr>
            <a:r>
              <a:rPr lang="en-US" sz="4400" b="1" dirty="0"/>
              <a:t>Man’s plans fail: </a:t>
            </a:r>
            <a:br>
              <a:rPr lang="en-US" sz="4400" b="1" dirty="0"/>
            </a:br>
            <a:endParaRPr lang="en-US" sz="4400" b="1" kern="0" dirty="0"/>
          </a:p>
        </p:txBody>
      </p:sp>
      <p:sp>
        <p:nvSpPr>
          <p:cNvPr id="4" name="Rectangle 4">
            <a:extLst>
              <a:ext uri="{FF2B5EF4-FFF2-40B4-BE49-F238E27FC236}">
                <a16:creationId xmlns:a16="http://schemas.microsoft.com/office/drawing/2014/main" id="{C0D1D7FA-2823-F444-E0A1-43B878063AF1}"/>
              </a:ext>
            </a:extLst>
          </p:cNvPr>
          <p:cNvSpPr txBox="1">
            <a:spLocks noChangeArrowheads="1"/>
          </p:cNvSpPr>
          <p:nvPr/>
        </p:nvSpPr>
        <p:spPr bwMode="auto">
          <a:xfrm>
            <a:off x="6928" y="838200"/>
            <a:ext cx="913707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008"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spcBef>
                <a:spcPts val="0"/>
              </a:spcBef>
              <a:buNone/>
            </a:pPr>
            <a:r>
              <a:rPr lang="en-US" sz="4000" b="1" dirty="0">
                <a:effectLst>
                  <a:glow rad="139700">
                    <a:srgbClr val="080808"/>
                  </a:glow>
                </a:effectLst>
              </a:rPr>
              <a:t>Like that flimsy ladder, man’s plans are too weak to save a man’s soul.</a:t>
            </a:r>
            <a:endParaRPr lang="en-US" sz="4000" b="1" kern="0" dirty="0">
              <a:effectLst>
                <a:glow rad="139700">
                  <a:srgbClr val="080808"/>
                </a:glo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300E"/>
        </a:solidFill>
        <a:effectLst/>
      </p:bgPr>
    </p:bg>
    <p:spTree>
      <p:nvGrpSpPr>
        <p:cNvPr id="1" name=""/>
        <p:cNvGrpSpPr/>
        <p:nvPr/>
      </p:nvGrpSpPr>
      <p:grpSpPr>
        <a:xfrm>
          <a:off x="0" y="0"/>
          <a:ext cx="0" cy="0"/>
          <a:chOff x="0" y="0"/>
          <a:chExt cx="0" cy="0"/>
        </a:xfrm>
      </p:grpSpPr>
      <p:pic>
        <p:nvPicPr>
          <p:cNvPr id="15362" name="Picture 4" descr="net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colorTemperature colorTemp="11500"/>
                    </a14:imgEffect>
                    <a14:imgEffect>
                      <a14:saturation sat="400000"/>
                    </a14:imgEffect>
                    <a14:imgEffect>
                      <a14:brightnessContrast bright="3000" contrast="9000"/>
                    </a14:imgEffect>
                  </a14:imgLayer>
                </a14:imgProps>
              </a:ext>
              <a:ext uri="{28A0092B-C50C-407E-A947-70E740481C1C}">
                <a14:useLocalDpi xmlns:a14="http://schemas.microsoft.com/office/drawing/2010/main" val="0"/>
              </a:ext>
            </a:extLst>
          </a:blip>
          <a:srcRect/>
          <a:stretch>
            <a:fillRect/>
          </a:stretch>
        </p:blipFill>
        <p:spPr bwMode="auto">
          <a:xfrm>
            <a:off x="0" y="-55756"/>
            <a:ext cx="6819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p:cNvSpPr>
            <a:spLocks noGrp="1" noChangeArrowheads="1"/>
          </p:cNvSpPr>
          <p:nvPr>
            <p:ph type="title"/>
          </p:nvPr>
        </p:nvSpPr>
        <p:spPr>
          <a:xfrm>
            <a:off x="5715000" y="0"/>
            <a:ext cx="3429000" cy="1143000"/>
          </a:xfrm>
          <a:solidFill>
            <a:srgbClr val="663710"/>
          </a:solidFill>
        </p:spPr>
        <p:txBody>
          <a:bodyPr/>
          <a:lstStyle/>
          <a:p>
            <a:pPr algn="ctr" eaLnBrk="1" hangingPunct="1"/>
            <a:r>
              <a:rPr lang="en-US" sz="3800" b="1" dirty="0">
                <a:latin typeface="+mn-lt"/>
              </a:rPr>
              <a:t>Man’s Plans </a:t>
            </a:r>
            <a:r>
              <a:rPr lang="en-US" sz="3800" b="1" dirty="0">
                <a:latin typeface="+mn-lt"/>
                <a:sym typeface="Wingdings" pitchFamily="2" charset="2"/>
              </a:rPr>
              <a:t>Will Break</a:t>
            </a:r>
            <a:r>
              <a:rPr lang="en-US" sz="3800" b="1" dirty="0">
                <a:latin typeface="+mn-lt"/>
              </a:rPr>
              <a:t> </a:t>
            </a:r>
          </a:p>
        </p:txBody>
      </p:sp>
      <p:sp>
        <p:nvSpPr>
          <p:cNvPr id="2" name="Text Placeholder 1">
            <a:extLst>
              <a:ext uri="{FF2B5EF4-FFF2-40B4-BE49-F238E27FC236}">
                <a16:creationId xmlns:a16="http://schemas.microsoft.com/office/drawing/2014/main" id="{0B5ABCD7-3EA6-9FB5-3D8D-BDBB3182FE28}"/>
              </a:ext>
            </a:extLst>
          </p:cNvPr>
          <p:cNvSpPr>
            <a:spLocks noGrp="1"/>
          </p:cNvSpPr>
          <p:nvPr>
            <p:ph type="body" sz="half" idx="1"/>
          </p:nvPr>
        </p:nvSpPr>
        <p:spPr/>
        <p:txBody>
          <a:bodyPr/>
          <a:lstStyle/>
          <a:p>
            <a:endParaRPr lang="en-US"/>
          </a:p>
        </p:txBody>
      </p:sp>
      <p:sp>
        <p:nvSpPr>
          <p:cNvPr id="3" name="Rectangle 3">
            <a:extLst>
              <a:ext uri="{FF2B5EF4-FFF2-40B4-BE49-F238E27FC236}">
                <a16:creationId xmlns:a16="http://schemas.microsoft.com/office/drawing/2014/main" id="{EABF7236-161E-8E49-37D5-527F6F28F739}"/>
              </a:ext>
            </a:extLst>
          </p:cNvPr>
          <p:cNvSpPr txBox="1">
            <a:spLocks noChangeArrowheads="1"/>
          </p:cNvSpPr>
          <p:nvPr/>
        </p:nvSpPr>
        <p:spPr bwMode="auto">
          <a:xfrm>
            <a:off x="5715000" y="1066800"/>
            <a:ext cx="3429000" cy="5791200"/>
          </a:xfrm>
          <a:prstGeom prst="rect">
            <a:avLst/>
          </a:prstGeom>
          <a:solidFill>
            <a:srgbClr val="6637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lnSpc>
                <a:spcPts val="3400"/>
              </a:lnSpc>
              <a:spcBef>
                <a:spcPts val="0"/>
              </a:spcBef>
              <a:buFont typeface="Wingdings" pitchFamily="2" charset="2"/>
              <a:buNone/>
            </a:pPr>
            <a:r>
              <a:rPr lang="en-US" sz="3200" b="1" kern="0" dirty="0"/>
              <a:t>Human nets can’t save!</a:t>
            </a:r>
          </a:p>
          <a:p>
            <a:pPr marL="0" indent="0" eaLnBrk="1" hangingPunct="1">
              <a:lnSpc>
                <a:spcPts val="3400"/>
              </a:lnSpc>
              <a:spcBef>
                <a:spcPts val="0"/>
              </a:spcBef>
              <a:buFont typeface="Wingdings" pitchFamily="2" charset="2"/>
              <a:buNone/>
            </a:pPr>
            <a:r>
              <a:rPr lang="en-US" sz="3200" b="1" kern="0" dirty="0"/>
              <a:t>We may attempt to protect ourselves from things like health or financial problems. </a:t>
            </a:r>
          </a:p>
          <a:p>
            <a:pPr marL="0" indent="0" eaLnBrk="1" hangingPunct="1">
              <a:lnSpc>
                <a:spcPts val="3400"/>
              </a:lnSpc>
              <a:spcBef>
                <a:spcPts val="0"/>
              </a:spcBef>
              <a:buFont typeface="Wingdings" pitchFamily="2" charset="2"/>
              <a:buNone/>
            </a:pPr>
            <a:r>
              <a:rPr lang="en-US" sz="3200" b="1" kern="0" dirty="0"/>
              <a:t>But no net of man’s making can save us from eternal fire.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3710"/>
        </a:solidFill>
        <a:effectLst/>
      </p:bgPr>
    </p:bg>
    <p:spTree>
      <p:nvGrpSpPr>
        <p:cNvPr id="1" name=""/>
        <p:cNvGrpSpPr/>
        <p:nvPr/>
      </p:nvGrpSpPr>
      <p:grpSpPr>
        <a:xfrm>
          <a:off x="0" y="0"/>
          <a:ext cx="0" cy="0"/>
          <a:chOff x="0" y="0"/>
          <a:chExt cx="0" cy="0"/>
        </a:xfrm>
      </p:grpSpPr>
      <p:pic>
        <p:nvPicPr>
          <p:cNvPr id="14338" name="Picture 4" descr="jesus_hu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8000"/>
                    </a14:imgEffect>
                    <a14:imgEffect>
                      <a14:colorTemperature colorTemp="7751"/>
                    </a14:imgEffect>
                    <a14:imgEffect>
                      <a14:saturation sat="153000"/>
                    </a14:imgEffect>
                    <a14:imgEffect>
                      <a14:brightnessContrast bright="8000" contrast="-1000"/>
                    </a14:imgEffect>
                  </a14:imgLayer>
                </a14:imgProps>
              </a:ext>
              <a:ext uri="{28A0092B-C50C-407E-A947-70E740481C1C}">
                <a14:useLocalDpi xmlns:a14="http://schemas.microsoft.com/office/drawing/2010/main" val="0"/>
              </a:ext>
            </a:extLst>
          </a:blip>
          <a:srcRect t="1112" r="4665"/>
          <a:stretch/>
        </p:blipFill>
        <p:spPr bwMode="auto">
          <a:xfrm>
            <a:off x="3786415" y="0"/>
            <a:ext cx="53575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0EDD7CB-647A-E767-0F35-098126955A8D}"/>
              </a:ext>
            </a:extLst>
          </p:cNvPr>
          <p:cNvSpPr/>
          <p:nvPr/>
        </p:nvSpPr>
        <p:spPr bwMode="auto">
          <a:xfrm flipH="1">
            <a:off x="-4" y="582706"/>
            <a:ext cx="4876801" cy="554459"/>
          </a:xfrm>
          <a:prstGeom prst="rect">
            <a:avLst/>
          </a:prstGeom>
          <a:solidFill>
            <a:srgbClr val="66371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14339" name="Rectangle 2"/>
          <p:cNvSpPr>
            <a:spLocks noGrp="1" noChangeArrowheads="1"/>
          </p:cNvSpPr>
          <p:nvPr>
            <p:ph type="title"/>
          </p:nvPr>
        </p:nvSpPr>
        <p:spPr>
          <a:xfrm>
            <a:off x="0" y="0"/>
            <a:ext cx="4876800" cy="609600"/>
          </a:xfrm>
          <a:solidFill>
            <a:srgbClr val="663710"/>
          </a:solidFill>
        </p:spPr>
        <p:txBody>
          <a:bodyPr/>
          <a:lstStyle/>
          <a:p>
            <a:pPr eaLnBrk="1" hangingPunct="1"/>
            <a:r>
              <a:rPr lang="en-US" sz="4000" b="1" dirty="0">
                <a:latin typeface="+mn-lt"/>
              </a:rPr>
              <a:t>God’s Plan Saves </a:t>
            </a:r>
          </a:p>
        </p:txBody>
      </p:sp>
      <p:sp>
        <p:nvSpPr>
          <p:cNvPr id="5" name="Rectangle 3">
            <a:extLst>
              <a:ext uri="{FF2B5EF4-FFF2-40B4-BE49-F238E27FC236}">
                <a16:creationId xmlns:a16="http://schemas.microsoft.com/office/drawing/2014/main" id="{9E618A63-CB6B-95E3-4E92-24FD3701DB28}"/>
              </a:ext>
            </a:extLst>
          </p:cNvPr>
          <p:cNvSpPr>
            <a:spLocks noGrp="1" noChangeArrowheads="1"/>
          </p:cNvSpPr>
          <p:nvPr>
            <p:ph type="body" sz="half" idx="1"/>
          </p:nvPr>
        </p:nvSpPr>
        <p:spPr>
          <a:xfrm>
            <a:off x="38100" y="1137165"/>
            <a:ext cx="4838700" cy="5720835"/>
          </a:xfrm>
          <a:solidFill>
            <a:srgbClr val="663710"/>
          </a:solidFill>
        </p:spPr>
        <p:txBody>
          <a:bodyPr/>
          <a:lstStyle/>
          <a:p>
            <a:pPr marL="0" indent="0" eaLnBrk="1" hangingPunct="1">
              <a:lnSpc>
                <a:spcPts val="3400"/>
              </a:lnSpc>
              <a:spcBef>
                <a:spcPts val="0"/>
              </a:spcBef>
              <a:buFont typeface="Wingdings" pitchFamily="2" charset="2"/>
              <a:buNone/>
            </a:pPr>
            <a:r>
              <a:rPr lang="en-US" sz="3200" b="1" dirty="0"/>
              <a:t>“No power in the sky above or in the earth below--indeed, nothing in all creation will ever be able to separate us from the love of God that is revealed in Christ Jesus our Lord.”</a:t>
            </a:r>
          </a:p>
          <a:p>
            <a:pPr marL="0" indent="0" algn="r" eaLnBrk="1" hangingPunct="1">
              <a:lnSpc>
                <a:spcPts val="3400"/>
              </a:lnSpc>
              <a:spcBef>
                <a:spcPts val="0"/>
              </a:spcBef>
              <a:buFont typeface="Wingdings" pitchFamily="2" charset="2"/>
              <a:buNone/>
            </a:pPr>
            <a:r>
              <a:rPr lang="en-US" sz="1800" b="1" dirty="0"/>
              <a:t>Rom. 8:39</a:t>
            </a:r>
          </a:p>
          <a:p>
            <a:pPr marL="0" indent="0" eaLnBrk="1" hangingPunct="1">
              <a:lnSpc>
                <a:spcPts val="3400"/>
              </a:lnSpc>
              <a:spcBef>
                <a:spcPts val="0"/>
              </a:spcBef>
              <a:buFont typeface="Wingdings" pitchFamily="2" charset="2"/>
              <a:buNone/>
            </a:pPr>
            <a:r>
              <a:rPr lang="en-US" sz="3200" b="1" dirty="0"/>
              <a:t>No, not our sins, our past, our failures – nothing can separate us from God’s love.</a:t>
            </a:r>
          </a:p>
        </p:txBody>
      </p:sp>
      <p:sp>
        <p:nvSpPr>
          <p:cNvPr id="8" name="Rectangle 2">
            <a:extLst>
              <a:ext uri="{FF2B5EF4-FFF2-40B4-BE49-F238E27FC236}">
                <a16:creationId xmlns:a16="http://schemas.microsoft.com/office/drawing/2014/main" id="{A2FF7ACA-8F4E-F74A-F47E-FAFF71EB6E94}"/>
              </a:ext>
            </a:extLst>
          </p:cNvPr>
          <p:cNvSpPr txBox="1">
            <a:spLocks noChangeArrowheads="1"/>
          </p:cNvSpPr>
          <p:nvPr/>
        </p:nvSpPr>
        <p:spPr bwMode="auto">
          <a:xfrm>
            <a:off x="9728" y="527565"/>
            <a:ext cx="4867072" cy="609600"/>
          </a:xfrm>
          <a:prstGeom prst="rect">
            <a:avLst/>
          </a:prstGeom>
          <a:solidFill>
            <a:srgbClr val="663710"/>
          </a:solidFill>
          <a:ln>
            <a:noFill/>
          </a:ln>
          <a:effec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r>
              <a:rPr lang="en-US" sz="4000" b="1" kern="0" dirty="0">
                <a:latin typeface="+mn-lt"/>
                <a:sym typeface="Wingdings" pitchFamily="2" charset="2"/>
              </a:rPr>
              <a:t>His Love is Strong</a:t>
            </a:r>
            <a:endParaRPr lang="en-US" sz="4000" b="1" kern="0" dirty="0">
              <a:latin typeface="+mn-l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faith_in_god_radhanath"/>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0" y="0"/>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Picture 3" descr="faith_in_god_radhanath"/>
          <p:cNvSpPr>
            <a:spLocks noChangeAspect="1" noChangeArrowheads="1"/>
          </p:cNvSpPr>
          <p:nvPr/>
        </p:nvSpPr>
        <p:spPr bwMode="auto">
          <a:xfrm>
            <a:off x="0" y="0"/>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8" name="Rectangle 2"/>
          <p:cNvSpPr>
            <a:spLocks noGrp="1" noChangeArrowheads="1"/>
          </p:cNvSpPr>
          <p:nvPr>
            <p:ph type="title"/>
          </p:nvPr>
        </p:nvSpPr>
        <p:spPr>
          <a:xfrm>
            <a:off x="304800" y="0"/>
            <a:ext cx="2590800" cy="2590800"/>
          </a:xfrm>
          <a:noFill/>
          <a:effectLst>
            <a:glow rad="127000">
              <a:schemeClr val="bg1"/>
            </a:glow>
          </a:effectLst>
        </p:spPr>
        <p:txBody>
          <a:bodyPr/>
          <a:lstStyle/>
          <a:p>
            <a:pPr eaLnBrk="1" hangingPunct="1"/>
            <a:r>
              <a:rPr lang="en-US" sz="6000" b="1" dirty="0">
                <a:effectLst>
                  <a:glow rad="127000">
                    <a:schemeClr val="bg1"/>
                  </a:glow>
                </a:effectLst>
                <a:latin typeface="+mn-lt"/>
              </a:rPr>
              <a:t>God’s Plan Saves</a:t>
            </a:r>
          </a:p>
        </p:txBody>
      </p:sp>
      <p:sp>
        <p:nvSpPr>
          <p:cNvPr id="16389" name="Text Box 4"/>
          <p:cNvSpPr txBox="1">
            <a:spLocks noChangeArrowheads="1"/>
          </p:cNvSpPr>
          <p:nvPr/>
        </p:nvSpPr>
        <p:spPr bwMode="auto">
          <a:xfrm>
            <a:off x="0" y="5791200"/>
            <a:ext cx="9144000" cy="1066800"/>
          </a:xfrm>
          <a:prstGeom prst="rect">
            <a:avLst/>
          </a:prstGeom>
          <a:solidFill>
            <a:srgbClr val="663710"/>
          </a:solidFill>
          <a:ln>
            <a:noFill/>
          </a:ln>
          <a:effectLst/>
        </p:spPr>
        <p:txBody>
          <a:bodyPr lIns="0" tIns="45720" rIns="0" bIns="0">
            <a:no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ts val="3800"/>
              </a:lnSpc>
              <a:spcBef>
                <a:spcPts val="0"/>
              </a:spcBef>
              <a:buClr>
                <a:schemeClr val="accent2"/>
              </a:buClr>
              <a:buSzPct val="75000"/>
              <a:buFont typeface="Wingdings" pitchFamily="2" charset="2"/>
              <a:buNone/>
            </a:pPr>
            <a:r>
              <a:rPr lang="en-US" sz="3600" b="1" dirty="0">
                <a:latin typeface="+mn-lt"/>
              </a:rPr>
              <a:t>His net holds: We can jump into </a:t>
            </a:r>
          </a:p>
          <a:p>
            <a:pPr algn="ctr" eaLnBrk="1" hangingPunct="1">
              <a:lnSpc>
                <a:spcPts val="3800"/>
              </a:lnSpc>
              <a:spcBef>
                <a:spcPts val="0"/>
              </a:spcBef>
              <a:buClr>
                <a:schemeClr val="accent2"/>
              </a:buClr>
              <a:buSzPct val="75000"/>
              <a:buFont typeface="Wingdings" pitchFamily="2" charset="2"/>
              <a:buNone/>
            </a:pPr>
            <a:r>
              <a:rPr lang="en-US" sz="3600" b="1" dirty="0">
                <a:latin typeface="+mn-lt"/>
              </a:rPr>
              <a:t>His strong hands and be saved.</a:t>
            </a:r>
            <a:endParaRPr lang="en-US" b="1" dirty="0">
              <a:latin typeface="+mn-l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ork_1255696_1_flat,550x550,075,f_portrait-of-skeptic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0"/>
            <a:ext cx="482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0"/>
            <a:ext cx="4343400" cy="1295400"/>
          </a:xfrm>
          <a:solidFill>
            <a:srgbClr val="663710"/>
          </a:solidFill>
        </p:spPr>
        <p:txBody>
          <a:bodyPr anchor="ctr" anchorCtr="0"/>
          <a:lstStyle/>
          <a:p>
            <a:r>
              <a:rPr lang="en-US" sz="3400" b="1" dirty="0">
                <a:latin typeface="+mn-lt"/>
              </a:rPr>
              <a:t>A Cruel Man Locked the Critical Doors</a:t>
            </a:r>
          </a:p>
        </p:txBody>
      </p:sp>
      <p:sp>
        <p:nvSpPr>
          <p:cNvPr id="18436" name="Rectangle 4"/>
          <p:cNvSpPr>
            <a:spLocks noGrp="1" noChangeArrowheads="1"/>
          </p:cNvSpPr>
          <p:nvPr>
            <p:ph type="body" sz="half" idx="1"/>
          </p:nvPr>
        </p:nvSpPr>
        <p:spPr>
          <a:xfrm>
            <a:off x="4800600" y="4572000"/>
            <a:ext cx="4267200" cy="2286000"/>
          </a:xfrm>
          <a:solidFill>
            <a:srgbClr val="663710"/>
          </a:solidFill>
          <a:effectLst/>
        </p:spPr>
        <p:txBody>
          <a:bodyPr lIns="0" tIns="0" rIns="0" bIns="0"/>
          <a:lstStyle/>
          <a:p>
            <a:pPr marL="0" indent="0" algn="ctr">
              <a:lnSpc>
                <a:spcPts val="4400"/>
              </a:lnSpc>
              <a:spcBef>
                <a:spcPts val="0"/>
              </a:spcBef>
              <a:buFont typeface="Wingdings" pitchFamily="2" charset="2"/>
              <a:buNone/>
            </a:pPr>
            <a:r>
              <a:rPr lang="en-US" sz="3200" b="1" dirty="0"/>
              <a:t>    </a:t>
            </a:r>
            <a:r>
              <a:rPr lang="en-US" sz="4000" b="1" dirty="0"/>
              <a:t>The Door to Heaven is only Locked by Cruel Unbelief !!</a:t>
            </a:r>
          </a:p>
        </p:txBody>
      </p:sp>
      <p:pic>
        <p:nvPicPr>
          <p:cNvPr id="18437" name="Picture 5" descr="imagesCA8XOVY7"/>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6000"/>
                    </a14:imgEffect>
                    <a14:imgEffect>
                      <a14:colorTemperature colorTemp="10952"/>
                    </a14:imgEffect>
                    <a14:imgEffect>
                      <a14:saturation sat="48000"/>
                    </a14:imgEffect>
                    <a14:imgEffect>
                      <a14:brightnessContrast bright="-8000" contrast="66000"/>
                    </a14:imgEffect>
                  </a14:imgLayer>
                </a14:imgProps>
              </a:ext>
              <a:ext uri="{28A0092B-C50C-407E-A947-70E740481C1C}">
                <a14:useLocalDpi xmlns:a14="http://schemas.microsoft.com/office/drawing/2010/main" val="0"/>
              </a:ext>
            </a:extLst>
          </a:blip>
          <a:srcRect/>
          <a:stretch>
            <a:fillRect/>
          </a:stretch>
        </p:blipFill>
        <p:spPr bwMode="auto">
          <a:xfrm>
            <a:off x="0" y="1371600"/>
            <a:ext cx="48434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utreach_door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838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3962400" y="1"/>
            <a:ext cx="5181600" cy="1295400"/>
          </a:xfrm>
        </p:spPr>
        <p:txBody>
          <a:bodyPr/>
          <a:lstStyle/>
          <a:p>
            <a:pPr algn="ctr" eaLnBrk="1" hangingPunct="1"/>
            <a:r>
              <a:rPr lang="en-US" b="1" dirty="0">
                <a:latin typeface="+mn-lt"/>
              </a:rPr>
              <a:t>Jesus is the door to salvation.</a:t>
            </a:r>
          </a:p>
        </p:txBody>
      </p:sp>
      <p:sp>
        <p:nvSpPr>
          <p:cNvPr id="19460" name="Rectangle 4"/>
          <p:cNvSpPr>
            <a:spLocks noChangeArrowheads="1"/>
          </p:cNvSpPr>
          <p:nvPr/>
        </p:nvSpPr>
        <p:spPr bwMode="auto">
          <a:xfrm>
            <a:off x="5486400" y="1658938"/>
            <a:ext cx="3276600"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3600" b="1" dirty="0"/>
              <a:t>"I am the door; if anyone enters through Me, he will be saved…”</a:t>
            </a:r>
            <a:r>
              <a:rPr lang="en-US" b="1" dirty="0"/>
              <a:t> </a:t>
            </a:r>
          </a:p>
          <a:p>
            <a:pPr algn="r" eaLnBrk="1" hangingPunct="1"/>
            <a:r>
              <a:rPr lang="en-US" b="1" dirty="0"/>
              <a:t>John 10:9</a:t>
            </a:r>
            <a:r>
              <a:rPr lang="en-US" dirty="0"/>
              <a:t>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3210"/>
        </a:solidFill>
        <a:effectLst/>
      </p:bgPr>
    </p:bg>
    <p:spTree>
      <p:nvGrpSpPr>
        <p:cNvPr id="1" name=""/>
        <p:cNvGrpSpPr/>
        <p:nvPr/>
      </p:nvGrpSpPr>
      <p:grpSpPr>
        <a:xfrm>
          <a:off x="0" y="0"/>
          <a:ext cx="0" cy="0"/>
          <a:chOff x="0" y="0"/>
          <a:chExt cx="0" cy="0"/>
        </a:xfrm>
      </p:grpSpPr>
      <p:pic>
        <p:nvPicPr>
          <p:cNvPr id="23557" name="Picture 5" descr="mail"/>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0" y="780256"/>
            <a:ext cx="34671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781300" y="780256"/>
            <a:ext cx="6248400" cy="3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br>
              <a:rPr lang="en-US" sz="2400" dirty="0">
                <a:latin typeface="Arial" charset="0"/>
              </a:rPr>
            </a:br>
            <a:endParaRPr lang="en-US" sz="2000" b="1" dirty="0">
              <a:latin typeface="Arial" charset="0"/>
            </a:endParaRPr>
          </a:p>
        </p:txBody>
      </p:sp>
      <p:sp>
        <p:nvSpPr>
          <p:cNvPr id="23559" name="Rectangle 7"/>
          <p:cNvSpPr>
            <a:spLocks noChangeArrowheads="1"/>
          </p:cNvSpPr>
          <p:nvPr/>
        </p:nvSpPr>
        <p:spPr bwMode="auto">
          <a:xfrm>
            <a:off x="3657600" y="914400"/>
            <a:ext cx="5257800" cy="478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buClr>
                <a:schemeClr val="accent2"/>
              </a:buClr>
              <a:buSzPct val="75000"/>
              <a:buFont typeface="Wingdings" pitchFamily="2" charset="2"/>
              <a:buNone/>
            </a:pPr>
            <a:r>
              <a:rPr lang="en-US" sz="3200" b="1" dirty="0">
                <a:latin typeface="Arial" charset="0"/>
              </a:rPr>
              <a:t>We would love to know more about the people who download our lessons &amp; sermons. </a:t>
            </a:r>
          </a:p>
          <a:p>
            <a:pPr eaLnBrk="1" hangingPunct="1">
              <a:spcBef>
                <a:spcPts val="0"/>
              </a:spcBef>
              <a:buClr>
                <a:schemeClr val="accent2"/>
              </a:buClr>
              <a:buSzPct val="75000"/>
              <a:buFont typeface="Wingdings" pitchFamily="2" charset="2"/>
              <a:buNone/>
            </a:pPr>
            <a:r>
              <a:rPr lang="en-US" sz="3200" b="1" dirty="0">
                <a:latin typeface="Arial" charset="0"/>
              </a:rPr>
              <a:t>We invite you to email us &amp; let us know where &amp; how you use them. </a:t>
            </a:r>
          </a:p>
          <a:p>
            <a:pPr algn="ctr" eaLnBrk="1" hangingPunct="1">
              <a:spcBef>
                <a:spcPts val="0"/>
              </a:spcBef>
              <a:buClr>
                <a:schemeClr val="accent2"/>
              </a:buClr>
              <a:buSzPct val="75000"/>
              <a:buFont typeface="Wingdings" pitchFamily="2" charset="2"/>
              <a:buNone/>
            </a:pPr>
            <a:r>
              <a:rPr lang="en-US" sz="3200" b="1" dirty="0">
                <a:latin typeface="Arial" charset="0"/>
                <a:hlinkClick r:id="rId4"/>
              </a:rPr>
              <a:t>info@ckusa.org</a:t>
            </a:r>
            <a:r>
              <a:rPr lang="en-US" sz="3200" b="1" dirty="0">
                <a:latin typeface="Arial" charset="0"/>
              </a:rPr>
              <a:t> </a:t>
            </a:r>
          </a:p>
        </p:txBody>
      </p:sp>
    </p:spTree>
    <p:custDataLst>
      <p:tags r:id="rId1"/>
    </p:custDataLst>
    <p:extLst>
      <p:ext uri="{BB962C8B-B14F-4D97-AF65-F5344CB8AC3E}">
        <p14:creationId xmlns:p14="http://schemas.microsoft.com/office/powerpoint/2010/main" val="13506646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icture 2" descr="wpf2c9fc4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41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78000"/>
                    </a14:imgEffect>
                    <a14:imgEffect>
                      <a14:colorTemperature colorTemp="10110"/>
                    </a14:imgEffect>
                    <a14:imgEffect>
                      <a14:saturation sat="78000"/>
                    </a14:imgEffect>
                    <a14:imgEffect>
                      <a14:brightnessContrast contrast="-39000"/>
                    </a14:imgEffect>
                  </a14:imgLayer>
                </a14:imgProps>
              </a:ext>
              <a:ext uri="{28A0092B-C50C-407E-A947-70E740481C1C}">
                <a14:useLocalDpi xmlns:a14="http://schemas.microsoft.com/office/drawing/2010/main" val="0"/>
              </a:ext>
            </a:extLst>
          </a:blip>
          <a:srcRect b="5397"/>
          <a:stretch>
            <a:fillRect/>
          </a:stretch>
        </p:blipFill>
        <p:spPr bwMode="auto">
          <a:xfrm>
            <a:off x="1929" y="-115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D15BF68-EBF0-1C3D-6BE6-6FB50AC1A47F}"/>
              </a:ext>
            </a:extLst>
          </p:cNvPr>
          <p:cNvSpPr txBox="1"/>
          <p:nvPr/>
        </p:nvSpPr>
        <p:spPr>
          <a:xfrm>
            <a:off x="4230066" y="2514600"/>
            <a:ext cx="3276599" cy="1257300"/>
          </a:xfrm>
          <a:prstGeom prst="rect">
            <a:avLst/>
          </a:prstGeom>
          <a:noFill/>
        </p:spPr>
        <p:txBody>
          <a:bodyPr wrap="square" lIns="0" tIns="0" rIns="0" bIns="0" rtlCol="0">
            <a:noAutofit/>
          </a:bodyPr>
          <a:lstStyle/>
          <a:p>
            <a:pPr>
              <a:lnSpc>
                <a:spcPts val="5000"/>
              </a:lnSpc>
            </a:pPr>
            <a:r>
              <a:rPr lang="en-US" sz="4600" b="1" dirty="0">
                <a:effectLst>
                  <a:glow rad="190500">
                    <a:schemeClr val="bg1"/>
                  </a:glow>
                </a:effectLst>
                <a:latin typeface="+mn-lt"/>
              </a:rPr>
              <a:t>Jesus is THE DOOR</a:t>
            </a:r>
            <a:endParaRPr lang="en-US" sz="3600" dirty="0">
              <a:effectLst>
                <a:glow rad="127000">
                  <a:schemeClr val="bg1"/>
                </a:glow>
              </a:effectLst>
              <a:latin typeface="+mn-lt"/>
            </a:endParaRPr>
          </a:p>
        </p:txBody>
      </p:sp>
      <p:sp>
        <p:nvSpPr>
          <p:cNvPr id="4" name="TextBox 3">
            <a:extLst>
              <a:ext uri="{FF2B5EF4-FFF2-40B4-BE49-F238E27FC236}">
                <a16:creationId xmlns:a16="http://schemas.microsoft.com/office/drawing/2014/main" id="{96293B0B-7157-7A3B-AE7B-2645D99A6AAF}"/>
              </a:ext>
            </a:extLst>
          </p:cNvPr>
          <p:cNvSpPr txBox="1"/>
          <p:nvPr/>
        </p:nvSpPr>
        <p:spPr>
          <a:xfrm>
            <a:off x="4230066" y="3657600"/>
            <a:ext cx="4912005" cy="3048001"/>
          </a:xfrm>
          <a:prstGeom prst="rect">
            <a:avLst/>
          </a:prstGeom>
          <a:noFill/>
        </p:spPr>
        <p:txBody>
          <a:bodyPr wrap="square" lIns="0" tIns="0" rIns="0" bIns="0" rtlCol="0">
            <a:noAutofit/>
          </a:bodyPr>
          <a:lstStyle/>
          <a:p>
            <a:pPr>
              <a:lnSpc>
                <a:spcPts val="5000"/>
              </a:lnSpc>
            </a:pPr>
            <a:r>
              <a:rPr lang="en-US" sz="4600" b="1" dirty="0">
                <a:effectLst>
                  <a:glow rad="190500">
                    <a:schemeClr val="bg1"/>
                  </a:glow>
                </a:effectLst>
                <a:latin typeface="+mn-lt"/>
              </a:rPr>
              <a:t>through which mankind can be saved, but cruel UNBELIEF keeps it locked..</a:t>
            </a:r>
          </a:p>
          <a:p>
            <a:endParaRPr lang="en-US" sz="3600" dirty="0">
              <a:effectLst>
                <a:glow rad="127000">
                  <a:schemeClr val="bg1"/>
                </a:glow>
              </a:effectLst>
              <a:latin typeface="+mn-l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3710"/>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0" y="0"/>
            <a:ext cx="9144000" cy="7010400"/>
          </a:xfrm>
        </p:spPr>
        <p:txBody>
          <a:bodyPr/>
          <a:lstStyle/>
          <a:p>
            <a:pPr marL="0" indent="0" eaLnBrk="1" hangingPunct="1">
              <a:spcBef>
                <a:spcPts val="0"/>
              </a:spcBef>
              <a:buClr>
                <a:schemeClr val="hlink"/>
              </a:buClr>
              <a:buNone/>
            </a:pPr>
            <a:r>
              <a:rPr lang="en-US" sz="3600" b="1" dirty="0"/>
              <a:t>Soon, we will all face judgment.</a:t>
            </a:r>
          </a:p>
          <a:p>
            <a:pPr marL="0" indent="0" eaLnBrk="1" hangingPunct="1">
              <a:spcBef>
                <a:spcPts val="0"/>
              </a:spcBef>
              <a:buClr>
                <a:schemeClr val="hlink"/>
              </a:buClr>
              <a:buNone/>
            </a:pPr>
            <a:r>
              <a:rPr lang="en-US" sz="3600" b="1" dirty="0"/>
              <a:t>Those who believe and enter through the DOOR (Jesus) will be saved.</a:t>
            </a:r>
          </a:p>
          <a:p>
            <a:pPr marL="0" indent="0" eaLnBrk="1" hangingPunct="1">
              <a:spcBef>
                <a:spcPts val="0"/>
              </a:spcBef>
              <a:buClr>
                <a:schemeClr val="hlink"/>
              </a:buClr>
              <a:buNone/>
            </a:pPr>
            <a:r>
              <a:rPr lang="en-US" sz="3600" b="1" dirty="0"/>
              <a:t>Other people can’t save us – they can’t even save themselves.</a:t>
            </a:r>
          </a:p>
          <a:p>
            <a:pPr marL="0" indent="0" eaLnBrk="1" hangingPunct="1">
              <a:spcBef>
                <a:spcPts val="0"/>
              </a:spcBef>
              <a:buClr>
                <a:schemeClr val="hlink"/>
              </a:buClr>
              <a:buNone/>
            </a:pPr>
            <a:r>
              <a:rPr lang="en-US" sz="3600" b="1" dirty="0"/>
              <a:t>Many famous people live &amp; die unhappy.</a:t>
            </a:r>
          </a:p>
          <a:p>
            <a:pPr marL="0" indent="0" eaLnBrk="1" hangingPunct="1">
              <a:spcBef>
                <a:spcPts val="0"/>
              </a:spcBef>
              <a:buClr>
                <a:schemeClr val="hlink"/>
              </a:buClr>
              <a:buNone/>
            </a:pPr>
            <a:r>
              <a:rPr lang="en-US" sz="3600" b="1" dirty="0"/>
              <a:t>Money can’t save.</a:t>
            </a:r>
          </a:p>
          <a:p>
            <a:pPr marL="0" indent="0" eaLnBrk="1" hangingPunct="1">
              <a:spcBef>
                <a:spcPts val="0"/>
              </a:spcBef>
              <a:buClr>
                <a:schemeClr val="hlink"/>
              </a:buClr>
              <a:buNone/>
            </a:pPr>
            <a:r>
              <a:rPr lang="en-US" sz="3600" b="1" dirty="0"/>
              <a:t>Severe depression is highest in the richest countries.</a:t>
            </a:r>
          </a:p>
          <a:p>
            <a:pPr marL="0" indent="0" eaLnBrk="1" hangingPunct="1">
              <a:spcBef>
                <a:spcPts val="0"/>
              </a:spcBef>
              <a:buClr>
                <a:schemeClr val="hlink"/>
              </a:buClr>
              <a:buNone/>
            </a:pPr>
            <a:r>
              <a:rPr lang="en-US" sz="3600" b="1" dirty="0"/>
              <a:t>Our real enemy is unbelief. </a:t>
            </a:r>
          </a:p>
          <a:p>
            <a:pPr marL="0" indent="0" eaLnBrk="1" hangingPunct="1">
              <a:spcBef>
                <a:spcPts val="0"/>
              </a:spcBef>
              <a:buClr>
                <a:schemeClr val="hlink"/>
              </a:buClr>
              <a:buNone/>
            </a:pPr>
            <a:r>
              <a:rPr lang="en-US" sz="3600" b="1" dirty="0"/>
              <a:t>It locks the only Door we need to escape! Our Great Savior Jesus!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3710"/>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5181600"/>
            <a:ext cx="9144000" cy="1219200"/>
          </a:xfrm>
        </p:spPr>
        <p:txBody>
          <a:bodyPr lIns="91440" tIns="0" rIns="0" bIns="0" anchor="ctr" anchorCtr="0"/>
          <a:lstStyle/>
          <a:p>
            <a:pPr eaLnBrk="1" hangingPunct="1"/>
            <a:r>
              <a:rPr lang="en-US" sz="4800" b="1" dirty="0">
                <a:latin typeface="+mn-lt"/>
              </a:rPr>
              <a:t>Mankind has NO safety net strong enough to save him from the eternal ‘Lake of Fire.’ </a:t>
            </a:r>
            <a:r>
              <a:rPr lang="en-US" sz="4000" dirty="0"/>
              <a:t> </a:t>
            </a:r>
          </a:p>
        </p:txBody>
      </p:sp>
      <p:pic>
        <p:nvPicPr>
          <p:cNvPr id="1026" name="Picture 2">
            <a:extLst>
              <a:ext uri="{FF2B5EF4-FFF2-40B4-BE49-F238E27FC236}">
                <a16:creationId xmlns:a16="http://schemas.microsoft.com/office/drawing/2014/main" id="{9764ABA6-7C65-8E93-852E-2947EF6AC7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47" b="3633"/>
          <a:stretch/>
        </p:blipFill>
        <p:spPr bwMode="auto">
          <a:xfrm>
            <a:off x="0" y="0"/>
            <a:ext cx="9115425" cy="4725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371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148" y="4495800"/>
            <a:ext cx="9120852" cy="2305050"/>
          </a:xfrm>
        </p:spPr>
        <p:txBody>
          <a:bodyPr tIns="0" rIns="0" bIns="0" anchor="ctr" anchorCtr="0">
            <a:noAutofit/>
          </a:bodyPr>
          <a:lstStyle/>
          <a:p>
            <a:pPr eaLnBrk="1" hangingPunct="1">
              <a:lnSpc>
                <a:spcPts val="4400"/>
              </a:lnSpc>
              <a:spcBef>
                <a:spcPts val="0"/>
              </a:spcBef>
            </a:pPr>
            <a:r>
              <a:rPr lang="en-US" b="1" dirty="0">
                <a:latin typeface="+mn-lt"/>
              </a:rPr>
              <a:t>Jesus Alone is our Salvation.</a:t>
            </a:r>
            <a:br>
              <a:rPr lang="en-US" b="1" dirty="0">
                <a:latin typeface="+mn-lt"/>
              </a:rPr>
            </a:br>
            <a:r>
              <a:rPr lang="en-US" b="1" dirty="0">
                <a:latin typeface="+mn-lt"/>
              </a:rPr>
              <a:t>Therefore, the question remains:</a:t>
            </a:r>
            <a:br>
              <a:rPr lang="en-US" b="1" dirty="0">
                <a:latin typeface="+mn-lt"/>
              </a:rPr>
            </a:br>
            <a:r>
              <a:rPr lang="en-US" sz="4000" b="1" dirty="0">
                <a:latin typeface="+mn-lt"/>
              </a:rPr>
              <a:t>“How shall we escape, if we neglect so great salvation?” </a:t>
            </a:r>
            <a:r>
              <a:rPr lang="en-US" sz="2400" b="1" dirty="0">
                <a:latin typeface="+mn-lt"/>
              </a:rPr>
              <a:t>Heb. 2:3</a:t>
            </a:r>
            <a:endParaRPr lang="en-US" sz="4000" b="1" dirty="0">
              <a:latin typeface="+mn-lt"/>
            </a:endParaRPr>
          </a:p>
        </p:txBody>
      </p:sp>
      <p:pic>
        <p:nvPicPr>
          <p:cNvPr id="2050" name="Picture 2">
            <a:extLst>
              <a:ext uri="{FF2B5EF4-FFF2-40B4-BE49-F238E27FC236}">
                <a16:creationId xmlns:a16="http://schemas.microsoft.com/office/drawing/2014/main" id="{77019996-FA4E-AD68-E5A5-D784116E4CA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0000"/>
                    </a14:imgEffect>
                    <a14:imgEffect>
                      <a14:brightnessContrast contrast="21000"/>
                    </a14:imgEffect>
                  </a14:imgLayer>
                </a14:imgProps>
              </a:ext>
              <a:ext uri="{28A0092B-C50C-407E-A947-70E740481C1C}">
                <a14:useLocalDpi xmlns:a14="http://schemas.microsoft.com/office/drawing/2010/main" val="0"/>
              </a:ext>
            </a:extLst>
          </a:blip>
          <a:srcRect l="5729" t="21506" r="4247" b="4420"/>
          <a:stretch/>
        </p:blipFill>
        <p:spPr bwMode="auto">
          <a:xfrm>
            <a:off x="23148" y="0"/>
            <a:ext cx="9120852" cy="4431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92726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7748253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4964113" y="0"/>
            <a:ext cx="4179887" cy="3352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23446" y="0"/>
            <a:ext cx="4976446" cy="3276600"/>
          </a:xfrm>
          <a:noFill/>
        </p:spPr>
        <p:txBody>
          <a:bodyPr/>
          <a:lstStyle/>
          <a:p>
            <a:pPr algn="ctr">
              <a:lnSpc>
                <a:spcPct val="90000"/>
              </a:lnSpc>
              <a:buFont typeface="Wingdings" pitchFamily="2" charset="2"/>
              <a:buNone/>
            </a:pPr>
            <a:r>
              <a:rPr lang="en-US" sz="3200" b="1" u="sng" dirty="0">
                <a:latin typeface="Times New Roman" pitchFamily="18" charset="0"/>
              </a:rPr>
              <a:t>John Wesley’s Testimony</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dirty="0"/>
              <a:t>“…the preacher was describing the change which God works in the heart through faith in Christ and I felt my heart strangely warmed.”</a:t>
            </a:r>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4873679" y="3657600"/>
            <a:ext cx="4270322"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102767" y="3505200"/>
            <a:ext cx="497644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432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latin typeface="Times New Roman" pitchFamily="18" charset="0"/>
              </a:rPr>
              <a:t>Disciple’s Testimony</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1622815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lum bright="-14000" contrast="14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a:t>
            </a:r>
            <a:r>
              <a:rPr lang="en-US" sz="3600" b="1" dirty="0" err="1"/>
              <a:t>rayer</a:t>
            </a:r>
            <a:r>
              <a:rPr lang="en-US" sz="3600" b="1" dirty="0"/>
              <a:t>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435363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192526"/>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3399777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374376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3210"/>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4132263" cy="6324600"/>
          </a:xfrm>
        </p:spPr>
        <p:txBody>
          <a:bodyPr/>
          <a:lstStyle/>
          <a:p>
            <a:pPr eaLnBrk="1" hangingPunct="1"/>
            <a:r>
              <a:rPr lang="en-US" sz="5400" b="1" dirty="0">
                <a:latin typeface="+mn-lt"/>
              </a:rPr>
              <a:t>“How shall we escape, if we neglect so great salvation?”</a:t>
            </a:r>
            <a:br>
              <a:rPr lang="en-US" dirty="0"/>
            </a:br>
            <a:br>
              <a:rPr lang="en-US" sz="800" dirty="0"/>
            </a:br>
            <a:r>
              <a:rPr lang="en-US" sz="3200" b="1" dirty="0">
                <a:latin typeface="+mn-lt"/>
              </a:rPr>
              <a:t>                 Heb. 2:3</a:t>
            </a:r>
            <a:br>
              <a:rPr lang="en-US" sz="2000" dirty="0"/>
            </a:br>
            <a:endParaRPr lang="en-US" sz="2000" dirty="0"/>
          </a:p>
        </p:txBody>
      </p:sp>
      <p:pic>
        <p:nvPicPr>
          <p:cNvPr id="3" name="Picture 3" descr="Safety_net_1008">
            <a:extLst>
              <a:ext uri="{FF2B5EF4-FFF2-40B4-BE49-F238E27FC236}">
                <a16:creationId xmlns:a16="http://schemas.microsoft.com/office/drawing/2014/main" id="{00AB805C-F434-4980-1397-015FF9EEC1F0}"/>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371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4132263" y="0"/>
            <a:ext cx="50117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24261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2237394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7490798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200400"/>
            <a:ext cx="5943600" cy="3276600"/>
          </a:xfrm>
          <a:solidFill>
            <a:schemeClr val="bg1">
              <a:alpha val="69019"/>
            </a:schemeClr>
          </a:solidFill>
        </p:spPr>
        <p:txBody>
          <a:bodyPr/>
          <a:lstStyle/>
          <a:p>
            <a:pPr eaLnBrk="1" hangingPunct="1">
              <a:lnSpc>
                <a:spcPct val="90000"/>
              </a:lnSpc>
              <a:buClr>
                <a:schemeClr val="tx1"/>
              </a:buClr>
            </a:pPr>
            <a:r>
              <a:rPr lang="en-US" sz="3400" b="1" dirty="0"/>
              <a:t>What did you learn today?</a:t>
            </a:r>
          </a:p>
          <a:p>
            <a:pPr eaLnBrk="1" hangingPunct="1">
              <a:lnSpc>
                <a:spcPct val="90000"/>
              </a:lnSpc>
              <a:buClr>
                <a:schemeClr val="tx1"/>
              </a:buClr>
            </a:pPr>
            <a:r>
              <a:rPr lang="en-US" sz="3400" b="1" dirty="0"/>
              <a:t>What have you been thinking about God lately?</a:t>
            </a:r>
          </a:p>
          <a:p>
            <a:pPr eaLnBrk="1" hangingPunct="1">
              <a:lnSpc>
                <a:spcPct val="90000"/>
              </a:lnSpc>
              <a:buClr>
                <a:schemeClr val="tx1"/>
              </a:buClr>
            </a:pPr>
            <a:r>
              <a:rPr lang="en-US" sz="3400" b="1" dirty="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custDataLst>
      <p:tags r:id="rId1"/>
    </p:custDataLst>
    <p:extLst>
      <p:ext uri="{BB962C8B-B14F-4D97-AF65-F5344CB8AC3E}">
        <p14:creationId xmlns:p14="http://schemas.microsoft.com/office/powerpoint/2010/main" val="513680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3">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dirty="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160812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eople, bedclothes&#10;&#10;Description automatically generated">
            <a:extLst>
              <a:ext uri="{FF2B5EF4-FFF2-40B4-BE49-F238E27FC236}">
                <a16:creationId xmlns:a16="http://schemas.microsoft.com/office/drawing/2014/main" id="{D884355A-1940-2C90-CC6C-562C5CA6268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7000"/>
                    </a14:imgEffect>
                    <a14:imgEffect>
                      <a14:saturation sat="110000"/>
                    </a14:imgEffect>
                    <a14:imgEffect>
                      <a14:brightnessContrast bright="10000" contrast="20000"/>
                    </a14:imgEffect>
                  </a14:imgLayer>
                </a14:imgProps>
              </a:ext>
              <a:ext uri="{28A0092B-C50C-407E-A947-70E740481C1C}">
                <a14:useLocalDpi xmlns:a14="http://schemas.microsoft.com/office/drawing/2010/main" val="0"/>
              </a:ext>
            </a:extLst>
          </a:blip>
          <a:srcRect l="-202" r="32102"/>
          <a:stretch/>
        </p:blipFill>
        <p:spPr>
          <a:xfrm>
            <a:off x="0" y="0"/>
            <a:ext cx="9116290" cy="6858000"/>
          </a:xfrm>
          <a:prstGeom prst="rect">
            <a:avLst/>
          </a:prstGeom>
        </p:spPr>
      </p:pic>
      <p:sp>
        <p:nvSpPr>
          <p:cNvPr id="6" name="TextBox 5">
            <a:extLst>
              <a:ext uri="{FF2B5EF4-FFF2-40B4-BE49-F238E27FC236}">
                <a16:creationId xmlns:a16="http://schemas.microsoft.com/office/drawing/2014/main" id="{2573AAF0-D0DB-D156-8535-9D14DB063B5C}"/>
              </a:ext>
            </a:extLst>
          </p:cNvPr>
          <p:cNvSpPr txBox="1"/>
          <p:nvPr/>
        </p:nvSpPr>
        <p:spPr>
          <a:xfrm>
            <a:off x="152400" y="3990548"/>
            <a:ext cx="8963890" cy="2821285"/>
          </a:xfrm>
          <a:prstGeom prst="rect">
            <a:avLst/>
          </a:prstGeom>
          <a:noFill/>
        </p:spPr>
        <p:txBody>
          <a:bodyPr wrap="square" lIns="0" tIns="0" rIns="0" bIns="0" rtlCol="0" anchor="ctr" anchorCtr="0">
            <a:spAutoFit/>
          </a:bodyPr>
          <a:lstStyle/>
          <a:p>
            <a:pPr>
              <a:lnSpc>
                <a:spcPts val="4400"/>
              </a:lnSpc>
            </a:pPr>
            <a:r>
              <a:rPr lang="en-US" sz="4400" b="1" dirty="0">
                <a:effectLst>
                  <a:glow rad="127000">
                    <a:srgbClr val="000100"/>
                  </a:glow>
                </a:effectLst>
                <a:latin typeface="+mn-lt"/>
              </a:rPr>
              <a:t>This is the story of a tragic incident that happened  </a:t>
            </a:r>
          </a:p>
          <a:p>
            <a:pPr>
              <a:lnSpc>
                <a:spcPts val="4400"/>
              </a:lnSpc>
            </a:pPr>
            <a:r>
              <a:rPr lang="en-US" sz="4400" b="1" dirty="0">
                <a:effectLst>
                  <a:glow rad="127000">
                    <a:srgbClr val="000100"/>
                  </a:glow>
                </a:effectLst>
                <a:latin typeface="+mn-lt"/>
              </a:rPr>
              <a:t>in the U.S. on March 25, 1911. </a:t>
            </a:r>
          </a:p>
          <a:p>
            <a:pPr>
              <a:lnSpc>
                <a:spcPts val="4400"/>
              </a:lnSpc>
            </a:pPr>
            <a:r>
              <a:rPr lang="en-US" sz="4400" b="1" dirty="0">
                <a:effectLst>
                  <a:glow rad="127000">
                    <a:srgbClr val="000100"/>
                  </a:glow>
                </a:effectLst>
                <a:latin typeface="+mn-lt"/>
              </a:rPr>
              <a:t>On that day 146 innocent workers died due to cruel neglect alone!</a:t>
            </a:r>
            <a:endParaRPr lang="en-US" sz="4400" dirty="0"/>
          </a:p>
        </p:txBody>
      </p:sp>
    </p:spTree>
    <p:custDataLst>
      <p:tags r:id="rId1"/>
    </p:custDataLst>
    <p:extLst>
      <p:ext uri="{BB962C8B-B14F-4D97-AF65-F5344CB8AC3E}">
        <p14:creationId xmlns:p14="http://schemas.microsoft.com/office/powerpoint/2010/main" val="3637750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C3210"/>
        </a:solidFill>
        <a:effectLst/>
      </p:bgPr>
    </p:bg>
    <p:spTree>
      <p:nvGrpSpPr>
        <p:cNvPr id="1" name=""/>
        <p:cNvGrpSpPr/>
        <p:nvPr/>
      </p:nvGrpSpPr>
      <p:grpSpPr>
        <a:xfrm>
          <a:off x="0" y="0"/>
          <a:ext cx="0" cy="0"/>
          <a:chOff x="0" y="0"/>
          <a:chExt cx="0" cy="0"/>
        </a:xfrm>
      </p:grpSpPr>
      <p:sp>
        <p:nvSpPr>
          <p:cNvPr id="8" name="TextBox 7"/>
          <p:cNvSpPr txBox="1"/>
          <p:nvPr/>
        </p:nvSpPr>
        <p:spPr>
          <a:xfrm>
            <a:off x="0" y="1219200"/>
            <a:ext cx="9144000" cy="3939540"/>
          </a:xfrm>
          <a:prstGeom prst="rect">
            <a:avLst/>
          </a:prstGeom>
          <a:noFill/>
        </p:spPr>
        <p:txBody>
          <a:bodyPr wrap="square" rtlCol="0">
            <a:spAutoFit/>
          </a:bodyPr>
          <a:lstStyle/>
          <a:p>
            <a:pPr algn="ctr"/>
            <a:r>
              <a:rPr lang="en-US" sz="3200" b="1" dirty="0"/>
              <a:t>Suggested Next Slide - Video: </a:t>
            </a:r>
          </a:p>
          <a:p>
            <a:pPr algn="ctr"/>
            <a:r>
              <a:rPr lang="en-US" sz="3200" b="1" dirty="0"/>
              <a:t>The True Story of: </a:t>
            </a:r>
          </a:p>
          <a:p>
            <a:pPr algn="ctr"/>
            <a:r>
              <a:rPr lang="en-US" sz="3200" b="1" dirty="0"/>
              <a:t>“The Triangle Shirtwaist Factory Fire”</a:t>
            </a:r>
          </a:p>
          <a:p>
            <a:pPr algn="ctr"/>
            <a:endParaRPr lang="en-US" sz="2800" b="1" dirty="0"/>
          </a:p>
          <a:p>
            <a:pPr algn="ctr"/>
            <a:r>
              <a:rPr lang="en-US" sz="2800" b="1" dirty="0"/>
              <a:t>Click or Ctrl Click Here:</a:t>
            </a:r>
          </a:p>
          <a:p>
            <a:pPr algn="ctr"/>
            <a:endParaRPr lang="en-US" sz="2800" b="1" dirty="0"/>
          </a:p>
          <a:p>
            <a:pPr algn="ctr"/>
            <a:r>
              <a:rPr lang="en-US" sz="2800" b="1" i="0" u="none" strike="noStrike" dirty="0">
                <a:effectLst/>
                <a:latin typeface="+mn-lt"/>
                <a:hlinkClick r:id="rId2"/>
              </a:rPr>
              <a:t>http://www.youtube.com/watch?v=XxycBCfMt_I</a:t>
            </a:r>
            <a:endParaRPr lang="en-US" sz="2800" b="1" i="0" u="none" strike="noStrike" dirty="0">
              <a:effectLst/>
              <a:latin typeface="+mn-lt"/>
            </a:endParaRPr>
          </a:p>
          <a:p>
            <a:pPr algn="ctr"/>
            <a:r>
              <a:rPr lang="en-US" sz="2800" b="0" i="0" u="none" strike="noStrike" dirty="0">
                <a:effectLst/>
                <a:latin typeface="Trebuchet MS" panose="020B0603020202020204" pitchFamily="34" charset="0"/>
              </a:rPr>
              <a:t> </a:t>
            </a:r>
          </a:p>
          <a:p>
            <a:pPr algn="ctr"/>
            <a:endParaRPr lang="en-US" sz="1400" b="1" dirty="0"/>
          </a:p>
        </p:txBody>
      </p:sp>
    </p:spTree>
    <p:extLst>
      <p:ext uri="{BB962C8B-B14F-4D97-AF65-F5344CB8AC3E}">
        <p14:creationId xmlns:p14="http://schemas.microsoft.com/office/powerpoint/2010/main" val="42367821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oor locked"/>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25000"/>
                    </a14:imgEffect>
                    <a14:imgEffect>
                      <a14:brightnessContrast contrast="-23000"/>
                    </a14:imgEffect>
                  </a14:imgLayer>
                </a14:imgProps>
              </a:ext>
              <a:ext uri="{28A0092B-C50C-407E-A947-70E740481C1C}">
                <a14:useLocalDpi xmlns:a14="http://schemas.microsoft.com/office/drawing/2010/main" val="0"/>
              </a:ext>
            </a:extLst>
          </a:blip>
          <a:srcRect/>
          <a:stretch>
            <a:fillRect/>
          </a:stretch>
        </p:blipFill>
        <p:spPr>
          <a:xfrm>
            <a:off x="2379663" y="0"/>
            <a:ext cx="67643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2"/>
          <p:cNvSpPr>
            <a:spLocks noGrp="1" noChangeArrowheads="1"/>
          </p:cNvSpPr>
          <p:nvPr>
            <p:ph type="title"/>
          </p:nvPr>
        </p:nvSpPr>
        <p:spPr>
          <a:xfrm>
            <a:off x="86032" y="0"/>
            <a:ext cx="9057968" cy="1905000"/>
          </a:xfrm>
          <a:noFill/>
          <a:effectLst/>
        </p:spPr>
        <p:txBody>
          <a:bodyPr/>
          <a:lstStyle/>
          <a:p>
            <a:pPr eaLnBrk="1" hangingPunct="1"/>
            <a:r>
              <a:rPr lang="en-US" sz="4800" b="1" dirty="0">
                <a:effectLst>
                  <a:glow rad="127000">
                    <a:srgbClr val="000100"/>
                  </a:glow>
                </a:effectLst>
                <a:latin typeface="+mn-lt"/>
              </a:rPr>
              <a:t>Man’s plans failed to save the workers from the factory fire…</a:t>
            </a:r>
          </a:p>
        </p:txBody>
      </p:sp>
      <p:sp>
        <p:nvSpPr>
          <p:cNvPr id="7172" name="Rectangle 3"/>
          <p:cNvSpPr>
            <a:spLocks noGrp="1" noChangeArrowheads="1"/>
          </p:cNvSpPr>
          <p:nvPr>
            <p:ph type="body" sz="half" idx="1"/>
          </p:nvPr>
        </p:nvSpPr>
        <p:spPr>
          <a:xfrm>
            <a:off x="86032" y="2057400"/>
            <a:ext cx="4104968" cy="1828800"/>
          </a:xfrm>
        </p:spPr>
        <p:txBody>
          <a:bodyPr/>
          <a:lstStyle/>
          <a:p>
            <a:pPr marL="0" indent="0" eaLnBrk="1" hangingPunct="1">
              <a:lnSpc>
                <a:spcPts val="5000"/>
              </a:lnSpc>
              <a:spcBef>
                <a:spcPts val="0"/>
              </a:spcBef>
              <a:buFont typeface="Wingdings" pitchFamily="2" charset="2"/>
              <a:buNone/>
            </a:pPr>
            <a:r>
              <a:rPr lang="en-US" sz="4800" b="1" dirty="0"/>
              <a:t>The door was locked…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riangle-shirtwaist-factory-fir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8000"/>
                    </a14:imgEffect>
                    <a14:imgEffect>
                      <a14:colorTemperature colorTemp="8740"/>
                    </a14:imgEffect>
                    <a14:imgEffect>
                      <a14:saturation sat="25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88490" y="152400"/>
            <a:ext cx="8382000" cy="990600"/>
          </a:xfrm>
        </p:spPr>
        <p:txBody>
          <a:bodyPr/>
          <a:lstStyle/>
          <a:p>
            <a:pPr eaLnBrk="1" hangingPunct="1"/>
            <a:r>
              <a:rPr lang="en-US" sz="6000" b="1" dirty="0">
                <a:solidFill>
                  <a:schemeClr val="tx1"/>
                </a:solidFill>
                <a:effectLst>
                  <a:glow rad="127000">
                    <a:srgbClr val="000100"/>
                  </a:glow>
                </a:effectLst>
                <a:latin typeface="+mn-lt"/>
              </a:rPr>
              <a:t>Man’s Plans Failed…</a:t>
            </a:r>
          </a:p>
        </p:txBody>
      </p:sp>
      <p:sp>
        <p:nvSpPr>
          <p:cNvPr id="2" name="Rectangle 3">
            <a:extLst>
              <a:ext uri="{FF2B5EF4-FFF2-40B4-BE49-F238E27FC236}">
                <a16:creationId xmlns:a16="http://schemas.microsoft.com/office/drawing/2014/main" id="{7C25FDB7-2B52-0E3E-0D82-D820B1B9FA6E}"/>
              </a:ext>
            </a:extLst>
          </p:cNvPr>
          <p:cNvSpPr txBox="1">
            <a:spLocks noChangeArrowheads="1"/>
          </p:cNvSpPr>
          <p:nvPr/>
        </p:nvSpPr>
        <p:spPr bwMode="auto">
          <a:xfrm>
            <a:off x="1524000" y="1295400"/>
            <a:ext cx="3657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r>
              <a:rPr lang="en-US" sz="6000" b="1" kern="0" dirty="0">
                <a:solidFill>
                  <a:schemeClr val="tx1"/>
                </a:solidFill>
                <a:effectLst>
                  <a:glow rad="127000">
                    <a:srgbClr val="000100"/>
                  </a:glow>
                </a:effectLst>
                <a:latin typeface="+mn-lt"/>
              </a:rPr>
              <a:t>The ladders didn’t reach…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3210"/>
        </a:solidFill>
        <a:effectLst/>
      </p:bgPr>
    </p:bg>
    <p:spTree>
      <p:nvGrpSpPr>
        <p:cNvPr id="1" name=""/>
        <p:cNvGrpSpPr/>
        <p:nvPr/>
      </p:nvGrpSpPr>
      <p:grpSpPr>
        <a:xfrm>
          <a:off x="0" y="0"/>
          <a:ext cx="0" cy="0"/>
          <a:chOff x="0" y="0"/>
          <a:chExt cx="0" cy="0"/>
        </a:xfrm>
      </p:grpSpPr>
      <p:pic>
        <p:nvPicPr>
          <p:cNvPr id="9218" name="Picture 3" descr="5780pb39f15ap800g"/>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45000"/>
                    </a14:imgEffect>
                    <a14:imgEffect>
                      <a14:colorTemperature colorTemp="6850"/>
                    </a14:imgEffect>
                    <a14:imgEffect>
                      <a14:saturation sat="400000"/>
                    </a14:imgEffect>
                    <a14:imgEffect>
                      <a14:brightnessContrast contrast="9000"/>
                    </a14:imgEffect>
                  </a14:imgLayer>
                </a14:imgProps>
              </a:ext>
              <a:ext uri="{28A0092B-C50C-407E-A947-70E740481C1C}">
                <a14:useLocalDpi xmlns:a14="http://schemas.microsoft.com/office/drawing/2010/main" val="0"/>
              </a:ext>
            </a:extLst>
          </a:blip>
          <a:srcRect r="6172"/>
          <a:stretch/>
        </p:blipFill>
        <p:spPr>
          <a:xfrm>
            <a:off x="3352800" y="0"/>
            <a:ext cx="5791200" cy="6858000"/>
          </a:xfrm>
          <a:noFill/>
          <a:effectLst>
            <a:outerShdw dist="35921" dir="2700000" algn="ctr" rotWithShape="0">
              <a:srgbClr val="808080"/>
            </a:outerShdw>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B7495CC4-DA0A-D970-315C-BEF108FF301B}"/>
              </a:ext>
            </a:extLst>
          </p:cNvPr>
          <p:cNvSpPr txBox="1">
            <a:spLocks noChangeArrowheads="1"/>
          </p:cNvSpPr>
          <p:nvPr/>
        </p:nvSpPr>
        <p:spPr bwMode="auto">
          <a:xfrm>
            <a:off x="228600" y="152400"/>
            <a:ext cx="3352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r>
              <a:rPr lang="en-US" sz="6000" b="1" kern="0" dirty="0">
                <a:solidFill>
                  <a:schemeClr val="tx1"/>
                </a:solidFill>
                <a:effectLst>
                  <a:glow rad="127000">
                    <a:srgbClr val="000100"/>
                  </a:glow>
                </a:effectLst>
                <a:latin typeface="+mn-lt"/>
              </a:rPr>
              <a:t>Man’s Plans </a:t>
            </a:r>
          </a:p>
          <a:p>
            <a:pPr eaLnBrk="1" hangingPunct="1"/>
            <a:r>
              <a:rPr lang="en-US" sz="6000" b="1" kern="0" dirty="0">
                <a:solidFill>
                  <a:schemeClr val="tx1"/>
                </a:solidFill>
                <a:effectLst>
                  <a:glow rad="127000">
                    <a:srgbClr val="000100"/>
                  </a:glow>
                </a:effectLst>
                <a:latin typeface="+mn-lt"/>
              </a:rPr>
              <a:t>Failed…</a:t>
            </a:r>
          </a:p>
        </p:txBody>
      </p:sp>
      <p:sp>
        <p:nvSpPr>
          <p:cNvPr id="3" name="Rectangle 3">
            <a:extLst>
              <a:ext uri="{FF2B5EF4-FFF2-40B4-BE49-F238E27FC236}">
                <a16:creationId xmlns:a16="http://schemas.microsoft.com/office/drawing/2014/main" id="{047A9628-2332-D04E-2DC8-6519EAA22922}"/>
              </a:ext>
            </a:extLst>
          </p:cNvPr>
          <p:cNvSpPr txBox="1">
            <a:spLocks noChangeArrowheads="1"/>
          </p:cNvSpPr>
          <p:nvPr/>
        </p:nvSpPr>
        <p:spPr bwMode="auto">
          <a:xfrm>
            <a:off x="88490" y="3048000"/>
            <a:ext cx="3657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r>
              <a:rPr lang="en-US" sz="6000" b="1" kern="0" dirty="0">
                <a:solidFill>
                  <a:schemeClr val="tx1"/>
                </a:solidFill>
                <a:effectLst>
                  <a:glow rad="127000">
                    <a:srgbClr val="000100"/>
                  </a:glow>
                </a:effectLst>
                <a:latin typeface="+mn-lt"/>
              </a:rPr>
              <a:t>The fire escapes were too weak…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290D"/>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B9E60C0-C41C-0B5C-E264-F5FA6FBF415C}"/>
              </a:ext>
            </a:extLst>
          </p:cNvPr>
          <p:cNvSpPr>
            <a:spLocks noGrp="1" noChangeArrowheads="1"/>
          </p:cNvSpPr>
          <p:nvPr>
            <p:ph type="title"/>
          </p:nvPr>
        </p:nvSpPr>
        <p:spPr>
          <a:xfrm>
            <a:off x="228600" y="405619"/>
            <a:ext cx="8610600" cy="1270781"/>
          </a:xfrm>
          <a:noFill/>
        </p:spPr>
        <p:txBody>
          <a:bodyPr anchor="ctr" anchorCtr="0"/>
          <a:lstStyle/>
          <a:p>
            <a:pPr eaLnBrk="1" hangingPunct="1"/>
            <a:r>
              <a:rPr lang="en-US" sz="6000" b="1" dirty="0">
                <a:effectLst>
                  <a:glow rad="127000">
                    <a:schemeClr val="bg1"/>
                  </a:glow>
                </a:effectLst>
                <a:latin typeface="+mn-lt"/>
              </a:rPr>
              <a:t>Man’s Plans Failed …</a:t>
            </a:r>
          </a:p>
        </p:txBody>
      </p:sp>
      <p:sp>
        <p:nvSpPr>
          <p:cNvPr id="7" name="Rectangle 3">
            <a:extLst>
              <a:ext uri="{FF2B5EF4-FFF2-40B4-BE49-F238E27FC236}">
                <a16:creationId xmlns:a16="http://schemas.microsoft.com/office/drawing/2014/main" id="{F6790903-FBA5-B4CD-F369-AC84C591F906}"/>
              </a:ext>
            </a:extLst>
          </p:cNvPr>
          <p:cNvSpPr txBox="1">
            <a:spLocks noChangeArrowheads="1"/>
          </p:cNvSpPr>
          <p:nvPr/>
        </p:nvSpPr>
        <p:spPr bwMode="auto">
          <a:xfrm>
            <a:off x="304800" y="1371600"/>
            <a:ext cx="6248400" cy="127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r>
              <a:rPr lang="en-US" sz="6000" b="1" kern="0" dirty="0">
                <a:effectLst>
                  <a:glow rad="127000">
                    <a:schemeClr val="bg1"/>
                  </a:glow>
                </a:effectLst>
                <a:latin typeface="+mn-lt"/>
              </a:rPr>
              <a:t>The Net Broke!</a:t>
            </a:r>
          </a:p>
        </p:txBody>
      </p:sp>
      <p:pic>
        <p:nvPicPr>
          <p:cNvPr id="8" name="Picture 7" descr="Diagram&#10;&#10;Description automatically generated">
            <a:extLst>
              <a:ext uri="{FF2B5EF4-FFF2-40B4-BE49-F238E27FC236}">
                <a16:creationId xmlns:a16="http://schemas.microsoft.com/office/drawing/2014/main" id="{A6695BB8-C148-88CB-7578-36E55F38B1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colorTemperature colorTemp="4133"/>
                    </a14:imgEffect>
                    <a14:imgEffect>
                      <a14:saturation sat="400000"/>
                    </a14:imgEffect>
                    <a14:imgEffect>
                      <a14:brightnessContrast bright="79000" contrast="100000"/>
                    </a14:imgEffect>
                  </a14:imgLayer>
                </a14:imgProps>
              </a:ext>
              <a:ext uri="{28A0092B-C50C-407E-A947-70E740481C1C}">
                <a14:useLocalDpi xmlns:a14="http://schemas.microsoft.com/office/drawing/2010/main" val="0"/>
              </a:ext>
            </a:extLst>
          </a:blip>
          <a:stretch>
            <a:fillRect/>
          </a:stretch>
        </p:blipFill>
        <p:spPr>
          <a:xfrm>
            <a:off x="0" y="-3963"/>
            <a:ext cx="9144000" cy="6861963"/>
          </a:xfrm>
          <a:prstGeom prst="rect">
            <a:avLst/>
          </a:prstGeom>
        </p:spPr>
      </p:pic>
    </p:spTree>
    <p:extLst>
      <p:ext uri="{BB962C8B-B14F-4D97-AF65-F5344CB8AC3E}">
        <p14:creationId xmlns:p14="http://schemas.microsoft.com/office/powerpoint/2010/main" val="32584909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10.xml><?xml version="1.0" encoding="utf-8"?>
<p:tagLst xmlns:a="http://schemas.openxmlformats.org/drawingml/2006/main" xmlns:r="http://schemas.openxmlformats.org/officeDocument/2006/relationships" xmlns:p="http://schemas.openxmlformats.org/presentationml/2006/main">
  <p:tag name="TIMING" val="|9|4.4|8.9"/>
</p:tagLst>
</file>

<file path=ppt/tags/tag11.xml><?xml version="1.0" encoding="utf-8"?>
<p:tagLst xmlns:a="http://schemas.openxmlformats.org/drawingml/2006/main" xmlns:r="http://schemas.openxmlformats.org/officeDocument/2006/relationships" xmlns:p="http://schemas.openxmlformats.org/presentationml/2006/main">
  <p:tag name="TIMING" val="|2.2|2.4|9.6"/>
</p:tagLst>
</file>

<file path=ppt/tags/tag12.xml><?xml version="1.0" encoding="utf-8"?>
<p:tagLst xmlns:a="http://schemas.openxmlformats.org/drawingml/2006/main" xmlns:r="http://schemas.openxmlformats.org/officeDocument/2006/relationships" xmlns:p="http://schemas.openxmlformats.org/presentationml/2006/main">
  <p:tag name="TIMING" val="|1.8"/>
</p:tagLst>
</file>

<file path=ppt/tags/tag13.xml><?xml version="1.0" encoding="utf-8"?>
<p:tagLst xmlns:a="http://schemas.openxmlformats.org/drawingml/2006/main" xmlns:r="http://schemas.openxmlformats.org/officeDocument/2006/relationships" xmlns:p="http://schemas.openxmlformats.org/presentationml/2006/main">
  <p:tag name="TIMING" val="|24.4"/>
</p:tagLst>
</file>

<file path=ppt/tags/tag14.xml><?xml version="1.0" encoding="utf-8"?>
<p:tagLst xmlns:a="http://schemas.openxmlformats.org/drawingml/2006/main" xmlns:r="http://schemas.openxmlformats.org/officeDocument/2006/relationships" xmlns:p="http://schemas.openxmlformats.org/presentationml/2006/main">
  <p:tag name="TIMING" val="|2.3"/>
</p:tagLst>
</file>

<file path=ppt/tags/tag15.xml><?xml version="1.0" encoding="utf-8"?>
<p:tagLst xmlns:a="http://schemas.openxmlformats.org/drawingml/2006/main" xmlns:r="http://schemas.openxmlformats.org/officeDocument/2006/relationships" xmlns:p="http://schemas.openxmlformats.org/presentationml/2006/main">
  <p:tag name="TIMING" val="|4.5|6.4|5.6|4.2|1.8|3.7|3.1"/>
</p:tagLst>
</file>

<file path=ppt/tags/tag16.xml><?xml version="1.0" encoding="utf-8"?>
<p:tagLst xmlns:a="http://schemas.openxmlformats.org/drawingml/2006/main" xmlns:r="http://schemas.openxmlformats.org/officeDocument/2006/relationships" xmlns:p="http://schemas.openxmlformats.org/presentationml/2006/main">
  <p:tag name="TIMING" val="|1.8|2.5"/>
</p:tagLst>
</file>

<file path=ppt/tags/tag17.xml><?xml version="1.0" encoding="utf-8"?>
<p:tagLst xmlns:a="http://schemas.openxmlformats.org/drawingml/2006/main" xmlns:r="http://schemas.openxmlformats.org/officeDocument/2006/relationships" xmlns:p="http://schemas.openxmlformats.org/presentationml/2006/main">
  <p:tag name="TIMING" val="|4.5"/>
</p:tagLst>
</file>

<file path=ppt/tags/tag18.xml><?xml version="1.0" encoding="utf-8"?>
<p:tagLst xmlns:a="http://schemas.openxmlformats.org/drawingml/2006/main" xmlns:r="http://schemas.openxmlformats.org/officeDocument/2006/relationships" xmlns:p="http://schemas.openxmlformats.org/presentationml/2006/main">
  <p:tag name="TIMING" val="|0.9|2.2|2.8|4.1|3.5"/>
</p:tagLst>
</file>

<file path=ppt/tags/tag19.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5.8"/>
</p:tagLst>
</file>

<file path=ppt/tags/tag20.xml><?xml version="1.0" encoding="utf-8"?>
<p:tagLst xmlns:a="http://schemas.openxmlformats.org/drawingml/2006/main" xmlns:r="http://schemas.openxmlformats.org/officeDocument/2006/relationships" xmlns:p="http://schemas.openxmlformats.org/presentationml/2006/main">
  <p:tag name="TIMING" val="|1|2.3|2.8|1.1|1.6|1.4|1.5|2"/>
</p:tagLst>
</file>

<file path=ppt/tags/tag21.xml><?xml version="1.0" encoding="utf-8"?>
<p:tagLst xmlns:a="http://schemas.openxmlformats.org/drawingml/2006/main" xmlns:r="http://schemas.openxmlformats.org/officeDocument/2006/relationships" xmlns:p="http://schemas.openxmlformats.org/presentationml/2006/main">
  <p:tag name="TIMING" val="|4.8|1.7|2.2"/>
</p:tagLst>
</file>

<file path=ppt/tags/tag2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ags/tag6.xml><?xml version="1.0" encoding="utf-8"?>
<p:tagLst xmlns:a="http://schemas.openxmlformats.org/drawingml/2006/main" xmlns:r="http://schemas.openxmlformats.org/officeDocument/2006/relationships" xmlns:p="http://schemas.openxmlformats.org/presentationml/2006/main">
  <p:tag name="TIMING" val="|8.4"/>
</p:tagLst>
</file>

<file path=ppt/tags/tag7.xml><?xml version="1.0" encoding="utf-8"?>
<p:tagLst xmlns:a="http://schemas.openxmlformats.org/drawingml/2006/main" xmlns:r="http://schemas.openxmlformats.org/officeDocument/2006/relationships" xmlns:p="http://schemas.openxmlformats.org/presentationml/2006/main">
  <p:tag name="TIMING" val="|9.3|3.4|4.1|4|2.1|3"/>
</p:tagLst>
</file>

<file path=ppt/tags/tag8.xml><?xml version="1.0" encoding="utf-8"?>
<p:tagLst xmlns:a="http://schemas.openxmlformats.org/drawingml/2006/main" xmlns:r="http://schemas.openxmlformats.org/officeDocument/2006/relationships" xmlns:p="http://schemas.openxmlformats.org/presentationml/2006/main">
  <p:tag name="TIMING" val="|4|7|4.6|5"/>
</p:tagLst>
</file>

<file path=ppt/tags/tag9.xml><?xml version="1.0" encoding="utf-8"?>
<p:tagLst xmlns:a="http://schemas.openxmlformats.org/drawingml/2006/main" xmlns:r="http://schemas.openxmlformats.org/officeDocument/2006/relationships" xmlns:p="http://schemas.openxmlformats.org/presentationml/2006/main">
  <p:tag name="TIMING" val="|2.2|10.2|3.4|4|4.5|4.1"/>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Park-Refined</Template>
  <TotalTime>5686</TotalTime>
  <Words>1229</Words>
  <Application>Microsoft Office PowerPoint</Application>
  <PresentationFormat>On-screen Show (4:3)</PresentationFormat>
  <Paragraphs>120</Paragraphs>
  <Slides>34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Times New Roman</vt:lpstr>
      <vt:lpstr>Trebuchet MS</vt:lpstr>
      <vt:lpstr>Verdana</vt:lpstr>
      <vt:lpstr>Wingdings</vt:lpstr>
      <vt:lpstr>Refined</vt:lpstr>
      <vt:lpstr>“How shall we escape, if we neglect so great salvation?”                   Heb. 2:3 </vt:lpstr>
      <vt:lpstr>PowerPoint Presentation</vt:lpstr>
      <vt:lpstr>“How shall we escape, if we neglect so great salvation?”                   Heb. 2:3 </vt:lpstr>
      <vt:lpstr>PowerPoint Presentation</vt:lpstr>
      <vt:lpstr>PowerPoint Presentation</vt:lpstr>
      <vt:lpstr>Man’s plans failed to save the workers from the factory fire…</vt:lpstr>
      <vt:lpstr>Man’s Plans Failed…</vt:lpstr>
      <vt:lpstr>PowerPoint Presentation</vt:lpstr>
      <vt:lpstr>Man’s Plans Failed …</vt:lpstr>
      <vt:lpstr>The bible tells us of a coming fire that some will escape but many, sadly, will not.</vt:lpstr>
      <vt:lpstr>PowerPoint Presentation</vt:lpstr>
      <vt:lpstr>As it was at the Triangle Shirtwaist Factory, all of man’s plans will fail to save sinners from the final fire. </vt:lpstr>
      <vt:lpstr>PowerPoint Presentation</vt:lpstr>
      <vt:lpstr>PowerPoint Presentation</vt:lpstr>
      <vt:lpstr>Man’s Plans Will Break </vt:lpstr>
      <vt:lpstr>God’s Plan Saves </vt:lpstr>
      <vt:lpstr>God’s Plan Saves</vt:lpstr>
      <vt:lpstr>A Cruel Man Locked the Critical Doors</vt:lpstr>
      <vt:lpstr>Jesus is the door to salvation.</vt:lpstr>
      <vt:lpstr>PowerPoint Presentation</vt:lpstr>
      <vt:lpstr>PowerPoint Presentation</vt:lpstr>
      <vt:lpstr>Mankind has NO safety net strong enough to save him from the eternal ‘Lake of Fire.’  </vt:lpstr>
      <vt:lpstr>Jesus Alone is our Salvation. Therefore, the question remains: “How shall we escape, if we neglect so great salvation?” Heb. 2:3</vt:lpstr>
      <vt:lpstr>What is the Sinner‘s Prayer?</vt:lpstr>
      <vt:lpstr>PowerPoint Presentation</vt:lpstr>
      <vt:lpstr>PowerPoint Presentation</vt:lpstr>
      <vt:lpstr>A Prayer of Faith  Pray this rayer if :</vt:lpstr>
      <vt:lpstr>We Declare Our Faith Publicly Because Jesus Declared His LOVE Publicly</vt:lpstr>
      <vt:lpstr>PowerPoint Presentation</vt:lpstr>
      <vt:lpstr>PowerPoint Presentation</vt:lpstr>
      <vt:lpstr>PowerPoint Presentation</vt:lpstr>
      <vt:lpstr>PowerPoint Presentation</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169</cp:revision>
  <dcterms:created xsi:type="dcterms:W3CDTF">2012-08-28T02:53:07Z</dcterms:created>
  <dcterms:modified xsi:type="dcterms:W3CDTF">2022-08-23T21:09:23Z</dcterms:modified>
</cp:coreProperties>
</file>