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3.xml" ContentType="application/vnd.openxmlformats-officedocument.presentationml.tags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5.xml" ContentType="application/vnd.openxmlformats-officedocument.presentationml.tags+xml"/>
  <Override PartName="/ppt/notesSlides/notesSlide37.xml" ContentType="application/vnd.openxmlformats-officedocument.presentationml.notesSlide+xml"/>
  <Override PartName="/ppt/tags/tag26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7.xml" ContentType="application/vnd.openxmlformats-officedocument.presentationml.tags+xml"/>
  <Override PartName="/ppt/notesSlides/notesSlide4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tags/tag31.xml" ContentType="application/vnd.openxmlformats-officedocument.presentationml.tags+xml"/>
  <Override PartName="/ppt/notesSlides/notesSlide42.xml" ContentType="application/vnd.openxmlformats-officedocument.presentationml.notesSlide+xml"/>
  <Override PartName="/ppt/tags/tag32.xml" ContentType="application/vnd.openxmlformats-officedocument.presentationml.tags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5"/>
  </p:notesMasterIdLst>
  <p:sldIdLst>
    <p:sldId id="652" r:id="rId2"/>
    <p:sldId id="623" r:id="rId3"/>
    <p:sldId id="650" r:id="rId4"/>
    <p:sldId id="648" r:id="rId5"/>
    <p:sldId id="649" r:id="rId6"/>
    <p:sldId id="318" r:id="rId7"/>
    <p:sldId id="654" r:id="rId8"/>
    <p:sldId id="651" r:id="rId9"/>
    <p:sldId id="655" r:id="rId10"/>
    <p:sldId id="656" r:id="rId11"/>
    <p:sldId id="647" r:id="rId12"/>
    <p:sldId id="657" r:id="rId13"/>
    <p:sldId id="1229" r:id="rId14"/>
    <p:sldId id="658" r:id="rId15"/>
    <p:sldId id="659" r:id="rId16"/>
    <p:sldId id="1230" r:id="rId17"/>
    <p:sldId id="660" r:id="rId18"/>
    <p:sldId id="661" r:id="rId19"/>
    <p:sldId id="1231" r:id="rId20"/>
    <p:sldId id="662" r:id="rId21"/>
    <p:sldId id="665" r:id="rId22"/>
    <p:sldId id="1232" r:id="rId23"/>
    <p:sldId id="666" r:id="rId24"/>
    <p:sldId id="667" r:id="rId25"/>
    <p:sldId id="1233" r:id="rId26"/>
    <p:sldId id="668" r:id="rId27"/>
    <p:sldId id="669" r:id="rId28"/>
    <p:sldId id="1234" r:id="rId29"/>
    <p:sldId id="670" r:id="rId30"/>
    <p:sldId id="1235" r:id="rId31"/>
    <p:sldId id="671" r:id="rId32"/>
    <p:sldId id="672" r:id="rId33"/>
    <p:sldId id="673" r:id="rId34"/>
    <p:sldId id="1236" r:id="rId35"/>
    <p:sldId id="674" r:id="rId36"/>
    <p:sldId id="675" r:id="rId37"/>
    <p:sldId id="1237" r:id="rId38"/>
    <p:sldId id="676" r:id="rId39"/>
    <p:sldId id="677" r:id="rId40"/>
    <p:sldId id="1238" r:id="rId41"/>
    <p:sldId id="678" r:id="rId42"/>
    <p:sldId id="1228" r:id="rId43"/>
    <p:sldId id="436" r:id="rId44"/>
    <p:sldId id="437" r:id="rId45"/>
    <p:sldId id="438" r:id="rId46"/>
    <p:sldId id="439" r:id="rId47"/>
    <p:sldId id="440" r:id="rId48"/>
    <p:sldId id="643" r:id="rId49"/>
    <p:sldId id="443" r:id="rId50"/>
    <p:sldId id="444" r:id="rId51"/>
    <p:sldId id="644" r:id="rId52"/>
    <p:sldId id="445" r:id="rId53"/>
    <p:sldId id="645" r:id="rId5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2" autoAdjust="0"/>
    <p:restoredTop sz="94660"/>
  </p:normalViewPr>
  <p:slideViewPr>
    <p:cSldViewPr>
      <p:cViewPr>
        <p:scale>
          <a:sx n="66" d="100"/>
          <a:sy n="66" d="100"/>
        </p:scale>
        <p:origin x="-101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817E8859-D046-4D34-ADBC-1109F282C4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95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1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2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35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8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53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26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4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7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04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72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85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70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01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09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7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39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3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2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9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0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78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94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4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48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4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102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38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30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23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9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4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9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E8859-D046-4D34-ADBC-1109F282C4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7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25600" y="838200"/>
            <a:ext cx="90424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733800"/>
            <a:ext cx="85344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715437" y="6248400"/>
            <a:ext cx="2738967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4334937" y="6248400"/>
            <a:ext cx="3850217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050867" y="625792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161586C-64FF-440F-996F-F7F9A8B3C2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830C-1EA8-458E-A366-83FC74AE2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6562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473080"/>
            <a:ext cx="271780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473080"/>
            <a:ext cx="795020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24D51-34BE-4BF0-A9FC-9E56A20A2F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316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828800"/>
            <a:ext cx="5334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A2B9247-3367-437E-B594-E009FB11D6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035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8DF6CA5-2460-402E-A6D6-15F2A157F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23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7F166-B000-4311-8F5C-39B1D85E1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768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2ED23-01A7-4A26-8BFB-4E48EAEC89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059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3FD9F-274A-4607-9E8F-97AFD96DE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40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5CED-8789-47F6-ABCE-2084171B0A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84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74DA1-256F-4008-9449-EEBEFF73B8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227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42358-847F-4171-A566-911B6CCE3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95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A6021-0F6F-4672-BA0D-8BE7E2DF5C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91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7E8EE-F3D3-4A55-8CD9-7BC7A908DA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340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73075"/>
            <a:ext cx="10871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828800"/>
            <a:ext cx="10871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48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83FFFF63-C480-4C39-B6B5-113AB66314C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mailto:info@ckbrazos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campaignkerusso.org/?p=8675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xwMQVEJdec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microsoft.com/office/2007/relationships/hdphoto" Target="../media/hdphoto9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microsoft.com/office/2007/relationships/hdphoto" Target="../media/hdphoto1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microsoft.com/office/2007/relationships/hdphoto" Target="../media/hdphoto17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nature, cloud&#10;&#10;Description automatically generated">
            <a:extLst>
              <a:ext uri="{FF2B5EF4-FFF2-40B4-BE49-F238E27FC236}">
                <a16:creationId xmlns:a16="http://schemas.microsoft.com/office/drawing/2014/main" id="{5F36D383-EF8C-4A3E-BBFC-178AC921E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3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80" b="41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3293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DE6467C-0DFE-6A41-A964-1BF5E66B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0"/>
            <a:ext cx="64770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200"/>
              </a:lnSpc>
              <a:spcBef>
                <a:spcPts val="500"/>
              </a:spcBef>
            </a:pPr>
            <a:r>
              <a:rPr lang="en-US" sz="2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Colossians 1:27 (GW)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“God wanted his people throughout the world to know the glorious riches of this mystery—which is Christ living in you, giving you the hope of glory.”</a:t>
            </a:r>
            <a:endParaRPr lang="en-US" sz="4800" kern="0" dirty="0">
              <a:latin typeface="+mn-lt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DBF19D5-AB1E-2784-28B7-DE1891BC5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21667"/>
          <a:stretch/>
        </p:blipFill>
        <p:spPr>
          <a:xfrm>
            <a:off x="-304800" y="-296484"/>
            <a:ext cx="6200553" cy="7154484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19657187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3137898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60617"/>
          <a:stretch/>
        </p:blipFill>
        <p:spPr bwMode="auto">
          <a:xfrm>
            <a:off x="-38910" y="304800"/>
            <a:ext cx="122309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1st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396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60617"/>
          <a:stretch/>
        </p:blipFill>
        <p:spPr bwMode="auto">
          <a:xfrm>
            <a:off x="-38910" y="304800"/>
            <a:ext cx="122309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1st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138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346122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3" b="42983"/>
          <a:stretch/>
        </p:blipFill>
        <p:spPr bwMode="auto">
          <a:xfrm>
            <a:off x="-19455" y="381000"/>
            <a:ext cx="122309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2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nd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750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3" b="42983"/>
          <a:stretch/>
        </p:blipFill>
        <p:spPr bwMode="auto">
          <a:xfrm>
            <a:off x="-19455" y="381000"/>
            <a:ext cx="122309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2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nd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052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432772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6" b="25350"/>
          <a:stretch/>
        </p:blipFill>
        <p:spPr bwMode="auto">
          <a:xfrm>
            <a:off x="0" y="457200"/>
            <a:ext cx="122309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3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nd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824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6" b="25350"/>
          <a:stretch/>
        </p:blipFill>
        <p:spPr bwMode="auto">
          <a:xfrm>
            <a:off x="0" y="457200"/>
            <a:ext cx="122309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3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nd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308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4B0695-0C8D-62C5-0F87-E3D245032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79"/>
            <a:ext cx="12187003" cy="6858000"/>
          </a:xfrm>
          <a:prstGeom prst="rect">
            <a:avLst/>
          </a:prstGeom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3" y="1553978"/>
            <a:ext cx="2935137" cy="17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7997"/>
            <a:ext cx="198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840137" y="1447800"/>
            <a:ext cx="544686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br>
              <a:rPr lang="en-US" sz="2400" dirty="0">
                <a:latin typeface="Arial" charset="0"/>
              </a:rPr>
            </a:b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If you would like to watch the video of this live service, click here: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https://campaignkerusso.org/?p=8675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991817" y="3733800"/>
            <a:ext cx="541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info@ckusa.org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664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40680454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2" b="8554"/>
          <a:stretch/>
        </p:blipFill>
        <p:spPr bwMode="auto">
          <a:xfrm>
            <a:off x="-19455" y="457200"/>
            <a:ext cx="122309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12192000" cy="434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4th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243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2" b="8554"/>
          <a:stretch/>
        </p:blipFill>
        <p:spPr bwMode="auto">
          <a:xfrm>
            <a:off x="-19455" y="457200"/>
            <a:ext cx="1223091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12192000" cy="434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4th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1636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92492604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5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68183"/>
          <a:stretch/>
        </p:blipFill>
        <p:spPr bwMode="auto">
          <a:xfrm>
            <a:off x="0" y="533400"/>
            <a:ext cx="1220724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121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5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68183"/>
          <a:stretch/>
        </p:blipFill>
        <p:spPr bwMode="auto">
          <a:xfrm>
            <a:off x="0" y="533400"/>
            <a:ext cx="1220724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254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7020308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6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31817" r="-125" b="55456"/>
          <a:stretch/>
        </p:blipFill>
        <p:spPr bwMode="auto">
          <a:xfrm>
            <a:off x="0" y="533400"/>
            <a:ext cx="122072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409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6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31817" r="-125" b="55456"/>
          <a:stretch/>
        </p:blipFill>
        <p:spPr bwMode="auto">
          <a:xfrm>
            <a:off x="0" y="533400"/>
            <a:ext cx="122072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766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6718583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gravestone, stone&#10;&#10;Description automatically generated">
            <a:extLst>
              <a:ext uri="{FF2B5EF4-FFF2-40B4-BE49-F238E27FC236}">
                <a16:creationId xmlns:a16="http://schemas.microsoft.com/office/drawing/2014/main" id="{2EDC8309-E35E-D53C-C56B-42DEA223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" t="3488" r="8211" b="2325"/>
          <a:stretch/>
        </p:blipFill>
        <p:spPr>
          <a:xfrm>
            <a:off x="-344311" y="0"/>
            <a:ext cx="8345311" cy="6858000"/>
          </a:xfrm>
          <a:prstGeom prst="rect">
            <a:avLst/>
          </a:prstGeom>
          <a:effectLst>
            <a:softEdge rad="520700"/>
          </a:effec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73690020-C609-E2C2-ADC5-490B55C7D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The Ten Commandments come from God, but they are very hard for us to do!</a:t>
            </a:r>
          </a:p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Let’s read them and think about whether we have ever broken any of God’s laws.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706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7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4" b="41820"/>
          <a:stretch/>
        </p:blipFill>
        <p:spPr bwMode="auto">
          <a:xfrm>
            <a:off x="0" y="533400"/>
            <a:ext cx="122072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9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7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4" b="41820"/>
          <a:stretch/>
        </p:blipFill>
        <p:spPr bwMode="auto">
          <a:xfrm>
            <a:off x="0" y="533400"/>
            <a:ext cx="122072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86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3148511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8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58180" r="-125" b="30003"/>
          <a:stretch/>
        </p:blipFill>
        <p:spPr bwMode="auto">
          <a:xfrm>
            <a:off x="0" y="533400"/>
            <a:ext cx="1220724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91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8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58180" r="-125" b="30003"/>
          <a:stretch/>
        </p:blipFill>
        <p:spPr bwMode="auto">
          <a:xfrm>
            <a:off x="0" y="533400"/>
            <a:ext cx="1220724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036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70271487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9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2" b="17281"/>
          <a:stretch/>
        </p:blipFill>
        <p:spPr bwMode="auto">
          <a:xfrm>
            <a:off x="0" y="533400"/>
            <a:ext cx="1220724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012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9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2" b="17281"/>
          <a:stretch/>
        </p:blipFill>
        <p:spPr bwMode="auto">
          <a:xfrm>
            <a:off x="0" y="533400"/>
            <a:ext cx="1220724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6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258008690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disobeys this 10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82720" r="-328" b="1827"/>
          <a:stretch/>
        </p:blipFill>
        <p:spPr bwMode="auto">
          <a:xfrm>
            <a:off x="0" y="533400"/>
            <a:ext cx="1220724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11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ncommandments_first4_hicontrast.jpg">
            <a:extLst>
              <a:ext uri="{FF2B5EF4-FFF2-40B4-BE49-F238E27FC236}">
                <a16:creationId xmlns:a16="http://schemas.microsoft.com/office/drawing/2014/main" id="{D1B2C3BF-FD00-7853-6B2E-A98B93C10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3516"/>
          <a:stretch/>
        </p:blipFill>
        <p:spPr bwMode="auto">
          <a:xfrm>
            <a:off x="-38910" y="0"/>
            <a:ext cx="12230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4315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5878B3-999E-2260-89E7-A85E689A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Describe someone who obeys this 10</a:t>
            </a:r>
            <a:r>
              <a:rPr lang="en-US" sz="4800" b="1" kern="0" baseline="30000" dirty="0">
                <a:effectLst>
                  <a:glow rad="127000">
                    <a:srgbClr val="000000"/>
                  </a:glow>
                </a:effectLst>
                <a:latin typeface="+mn-lt"/>
              </a:rPr>
              <a:t>th</a:t>
            </a: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  commandment.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say?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What are some things they might do?</a:t>
            </a:r>
          </a:p>
          <a:p>
            <a:pPr eaLnBrk="1" hangingPunct="1">
              <a:lnSpc>
                <a:spcPts val="4600"/>
              </a:lnSpc>
              <a:spcBef>
                <a:spcPts val="2000"/>
              </a:spcBef>
            </a:pPr>
            <a:r>
              <a:rPr lang="en-US" sz="4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How do we become this person?</a:t>
            </a:r>
            <a:endParaRPr lang="en-US" sz="4800" kern="0" dirty="0">
              <a:latin typeface="+mn-lt"/>
            </a:endParaRPr>
          </a:p>
        </p:txBody>
      </p:sp>
      <p:pic>
        <p:nvPicPr>
          <p:cNvPr id="3" name="Picture 4" descr="tencommandments-second6_hicontrast.jpg">
            <a:extLst>
              <a:ext uri="{FF2B5EF4-FFF2-40B4-BE49-F238E27FC236}">
                <a16:creationId xmlns:a16="http://schemas.microsoft.com/office/drawing/2014/main" id="{ECF7F18A-D848-77B2-7330-2550CDF72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82720" r="-328" b="1827"/>
          <a:stretch/>
        </p:blipFill>
        <p:spPr bwMode="auto">
          <a:xfrm>
            <a:off x="0" y="533400"/>
            <a:ext cx="1220724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771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doll&#10;&#10;Description automatically generated">
            <a:extLst>
              <a:ext uri="{FF2B5EF4-FFF2-40B4-BE49-F238E27FC236}">
                <a16:creationId xmlns:a16="http://schemas.microsoft.com/office/drawing/2014/main" id="{862CB710-6331-2EFA-8F94-91025C52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2290" r="9307" b="16844"/>
          <a:stretch/>
        </p:blipFill>
        <p:spPr>
          <a:xfrm>
            <a:off x="2043684" y="0"/>
            <a:ext cx="8319516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70E5A7C-348A-298B-4D3A-8559409B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3581400" cy="3581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A0D528C-6092-FF5B-D027-33934193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71800"/>
            <a:ext cx="3581400" cy="3581400"/>
          </a:xfrm>
          <a:prstGeom prst="rect">
            <a:avLst/>
          </a:prstGeom>
        </p:spPr>
      </p:pic>
      <p:pic>
        <p:nvPicPr>
          <p:cNvPr id="9" name="Picture 8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69B45CEE-D168-176E-3B7B-4E33DEC17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9" y="3581400"/>
            <a:ext cx="2883501" cy="2017778"/>
          </a:xfrm>
          <a:prstGeom prst="rect">
            <a:avLst/>
          </a:prstGeom>
        </p:spPr>
      </p:pic>
      <p:pic>
        <p:nvPicPr>
          <p:cNvPr id="10" name="Picture 9" descr="A perso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404B1257-82CF-FB78-66AB-E40407D2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99" y="3599688"/>
            <a:ext cx="2883501" cy="2017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DE382-4C2E-F04B-C73C-BDAE7C283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3276600" cy="1981200"/>
          </a:xfrm>
          <a:noFill/>
          <a:ln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6000"/>
              </a:lnSpc>
              <a:spcBef>
                <a:spcPts val="2000"/>
              </a:spcBef>
            </a:pPr>
            <a: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  <a:t>“Christ in you…</a:t>
            </a:r>
            <a:br>
              <a:rPr lang="en-US" sz="6000" b="1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F2BB03-6F9C-4DA2-2DBF-A1A35238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57200"/>
            <a:ext cx="2883502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73152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0"/>
              </a:lnSpc>
              <a:spcBef>
                <a:spcPts val="2000"/>
              </a:spcBef>
            </a:pPr>
            <a: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…the hope of glory.”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416260475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5709E37-4A56-74F2-E5FB-0AA25CDB6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81200"/>
            <a:ext cx="9448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Suggested Next Slide - Song: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“I Know Who Holds Tomorrow”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</a:rPr>
              <a:t>Click or Ctrl Click Here:</a:t>
            </a:r>
          </a:p>
          <a:p>
            <a:pPr algn="ctr"/>
            <a:endParaRPr lang="en-US" sz="33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http://www.youtube.com/watch?v=sxwMQVEJdec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endParaRPr lang="en-US" sz="30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403356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457200" y="3352800"/>
            <a:ext cx="4191000" cy="3361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76800" y="3496287"/>
            <a:ext cx="7086600" cy="3361717"/>
          </a:xfrm>
          <a:noFill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b="1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b="1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6668252" y="107658"/>
            <a:ext cx="4228347" cy="316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-152400"/>
            <a:ext cx="6019800" cy="34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3"/>
          <a:stretch/>
        </p:blipFill>
        <p:spPr>
          <a:xfrm>
            <a:off x="8839200" y="0"/>
            <a:ext cx="3352800" cy="6858000"/>
          </a:xfrm>
          <a:noFill/>
        </p:spPr>
      </p:pic>
      <p:pic>
        <p:nvPicPr>
          <p:cNvPr id="1026" name="Picture 2" descr="Revelation 3:20">
            <a:extLst>
              <a:ext uri="{FF2B5EF4-FFF2-40B4-BE49-F238E27FC236}">
                <a16:creationId xmlns:a16="http://schemas.microsoft.com/office/drawing/2014/main" id="{9104913B-C8D4-059C-B607-FBD4D03B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" r="8530"/>
          <a:stretch/>
        </p:blipFill>
        <p:spPr bwMode="auto">
          <a:xfrm>
            <a:off x="0" y="-9993"/>
            <a:ext cx="8839200" cy="6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latin typeface="+mn-lt"/>
              </a:rPr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740833"/>
            <a:ext cx="6477000" cy="6117167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934200" y="19050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" b="12518"/>
          <a:stretch/>
        </p:blipFill>
        <p:spPr>
          <a:xfrm>
            <a:off x="0" y="1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"/>
            <a:ext cx="5372100" cy="4038600"/>
          </a:xfrm>
        </p:spPr>
        <p:txBody>
          <a:bodyPr/>
          <a:lstStyle/>
          <a:p>
            <a:pPr marL="0" indent="0" eaLnBrk="1" hangingPunct="1">
              <a:lnSpc>
                <a:spcPts val="3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800" b="1" dirty="0"/>
              <a:t>“Draw near to God, and He will draw </a:t>
            </a:r>
          </a:p>
          <a:p>
            <a:pPr marL="0" indent="0" eaLnBrk="1" hangingPunct="1">
              <a:lnSpc>
                <a:spcPts val="3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3800" b="1" dirty="0"/>
              <a:t>near to you…”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124200" y="4953000"/>
            <a:ext cx="9067800" cy="17526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0040"/>
          <a:lstStyle/>
          <a:p>
            <a:pPr eaLnBrk="1" hangingPunct="1">
              <a:lnSpc>
                <a:spcPts val="3600"/>
              </a:lnSpc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800" b="1" dirty="0">
                <a:effectLst>
                  <a:glow rad="127000">
                    <a:schemeClr val="bg1"/>
                  </a:glow>
                </a:effectLst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3800" dirty="0">
                <a:effectLst>
                  <a:glow rad="127000">
                    <a:schemeClr val="bg1"/>
                  </a:glow>
                </a:effectLst>
                <a:latin typeface="Arial" charset="0"/>
              </a:rPr>
              <a:t> </a:t>
            </a:r>
          </a:p>
          <a:p>
            <a:pPr algn="r" eaLnBrk="1" hangingPunct="1">
              <a:lnSpc>
                <a:spcPts val="3600"/>
              </a:lnSpc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2000" i="1" dirty="0">
                <a:latin typeface="Arial" charset="0"/>
              </a:rPr>
              <a:t>James 4:8 WNT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361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0833" r="126" b="14166"/>
          <a:stretch/>
        </p:blipFill>
        <p:spPr>
          <a:xfrm>
            <a:off x="-107118" y="708551"/>
            <a:ext cx="12299118" cy="6179929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14365" y="-38725"/>
            <a:ext cx="12220730" cy="758760"/>
          </a:xfrm>
          <a:solidFill>
            <a:srgbClr val="6C1B02">
              <a:alpha val="87057"/>
            </a:srgbClr>
          </a:solidFill>
        </p:spPr>
        <p:txBody>
          <a:bodyPr lIns="0" tIns="0" rIns="0" bIns="0" anchor="ctr" anchorCtr="0"/>
          <a:lstStyle/>
          <a:p>
            <a:pPr algn="ctr" eaLnBrk="1" hangingPunct="1"/>
            <a:r>
              <a:rPr lang="en-US" sz="3600" b="1" dirty="0">
                <a:latin typeface="+mn-lt"/>
              </a:rPr>
              <a:t>A prayer of faith </a:t>
            </a:r>
            <a:r>
              <a:rPr lang="en-US" sz="3600" b="1" dirty="0">
                <a:latin typeface="+mn-lt"/>
                <a:sym typeface="Wingdings" pitchFamily="2" charset="2"/>
              </a:rPr>
              <a:t></a:t>
            </a:r>
            <a:r>
              <a:rPr lang="en-US" sz="3600" b="1" dirty="0">
                <a:latin typeface="+mn-lt"/>
              </a:rPr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305800" y="1219200"/>
            <a:ext cx="3914930" cy="5638800"/>
          </a:xfrm>
          <a:noFill/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</a:rPr>
              <a:t>You want to set an example &amp; show others how it is done.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</a:rPr>
              <a:t>You just like to give your heart to Jesus again &amp; again.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8730" y="838200"/>
            <a:ext cx="3628870" cy="5943600"/>
          </a:xfrm>
          <a:prstGeom prst="rect">
            <a:avLst/>
          </a:prstGeom>
          <a:noFill/>
          <a:ln>
            <a:noFill/>
          </a:ln>
        </p:spPr>
        <p:txBody>
          <a:bodyPr lIns="182880" tIns="0" rIns="0" bIns="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  <a:latin typeface="Arial" charset="0"/>
              </a:rPr>
              <a:t>If you never have before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  <a:latin typeface="Arial" charset="0"/>
              </a:rPr>
              <a:t>You have in the past, but you think it would mean more today.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  <a:latin typeface="Arial" charset="0"/>
              </a:rPr>
              <a:t>You have been walking afar off and you want to come back.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6330" y="4724400"/>
            <a:ext cx="3914930" cy="1981200"/>
          </a:xfrm>
          <a:prstGeom prst="rect">
            <a:avLst/>
          </a:prstGeom>
          <a:solidFill>
            <a:srgbClr val="FFFF75"/>
          </a:solidFill>
          <a:effectLst>
            <a:glow rad="63500">
              <a:srgbClr val="FFFF75">
                <a:alpha val="7000"/>
              </a:srgbClr>
            </a:glow>
            <a:softEdge rad="355600"/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effectLst>
                  <a:glow rad="127000">
                    <a:srgbClr val="7A0000"/>
                  </a:glow>
                </a:effectLst>
              </a:rPr>
              <a:t>Saving Faith is a Leap of Trust in Jesus.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6" y="0"/>
            <a:ext cx="7401616" cy="55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-10216" y="3733800"/>
            <a:ext cx="7401616" cy="3124203"/>
          </a:xfrm>
          <a:solidFill>
            <a:schemeClr val="bg1"/>
          </a:solidFill>
        </p:spPr>
        <p:txBody>
          <a:bodyPr lIns="137160" rIns="0"/>
          <a:lstStyle/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b="1" dirty="0"/>
              <a:t>Do you want to meet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b="1" dirty="0"/>
              <a:t>Do you believe that He is waiting to save you right now?</a:t>
            </a:r>
            <a:r>
              <a:rPr lang="en-US" sz="3200" dirty="0"/>
              <a:t>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543800" y="609600"/>
            <a:ext cx="4419600" cy="5551214"/>
          </a:xfrm>
          <a:prstGeom prst="rect">
            <a:avLst/>
          </a:prstGeom>
          <a:solidFill>
            <a:schemeClr val="bg1">
              <a:alpha val="54117"/>
            </a:schemeClr>
          </a:solidFill>
          <a:ln w="63500">
            <a:solidFill>
              <a:srgbClr val="C8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80" tIns="91440"/>
          <a:lstStyle/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Dear Jesus,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endParaRPr lang="en-US" sz="8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know I am a sinner and I need your forgiveness.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believe you died for my sins. 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I now turn from sin.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Come into my heart I pray.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3000" b="1" dirty="0">
                <a:latin typeface="Arial" charset="0"/>
              </a:rPr>
              <a:t>Please wash away my sin.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099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5105400"/>
            <a:ext cx="12039600" cy="1676400"/>
          </a:xfrm>
        </p:spPr>
        <p:txBody>
          <a:bodyPr/>
          <a:lstStyle/>
          <a:p>
            <a:pPr marL="0" indent="0" eaLnBrk="1" hangingPunct="1">
              <a:lnSpc>
                <a:spcPts val="4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“But some people did accept him. They believed in him, and he gave them the right to become children of God.”  </a:t>
            </a: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6324600" y="0"/>
            <a:ext cx="4942488" cy="4942488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1" y="0"/>
            <a:ext cx="5029199" cy="4942488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ncommandments-second6_hicontrast.jpg">
            <a:extLst>
              <a:ext uri="{FF2B5EF4-FFF2-40B4-BE49-F238E27FC236}">
                <a16:creationId xmlns:a16="http://schemas.microsoft.com/office/drawing/2014/main" id="{5EA2AB13-2569-3BCB-62BE-631A83495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b="914"/>
          <a:stretch/>
        </p:blipFill>
        <p:spPr bwMode="auto">
          <a:xfrm>
            <a:off x="0" y="0"/>
            <a:ext cx="1220724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9009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063" y="304800"/>
            <a:ext cx="5633588" cy="4648200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-15241"/>
            <a:ext cx="6450874" cy="6852021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9" b="2733"/>
          <a:stretch/>
        </p:blipFill>
        <p:spPr>
          <a:xfrm>
            <a:off x="0" y="0"/>
            <a:ext cx="12192000" cy="6858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295400"/>
          </a:xfrm>
          <a:solidFill>
            <a:schemeClr val="bg1">
              <a:alpha val="69019"/>
            </a:schemeClr>
          </a:solidFill>
        </p:spPr>
        <p:txBody>
          <a:bodyPr anchor="ctr" anchorCtr="0"/>
          <a:lstStyle/>
          <a:p>
            <a:pPr algn="ctr" eaLnBrk="1" hangingPunct="1"/>
            <a:r>
              <a:rPr lang="en-US" b="1" dirty="0">
                <a:latin typeface="+mn-lt"/>
              </a:rPr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0" y="1295400"/>
            <a:ext cx="3708400" cy="370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5105400"/>
            <a:ext cx="1219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3800"/>
              </a:lnSpc>
              <a:spcBef>
                <a:spcPts val="0"/>
              </a:spcBef>
              <a:buClr>
                <a:schemeClr val="accent2"/>
              </a:buClr>
              <a:buSzPct val="75000"/>
            </a:pPr>
            <a:r>
              <a:rPr lang="en-US" sz="4000" b="1" dirty="0">
                <a:effectLst>
                  <a:glow rad="127000">
                    <a:srgbClr val="000000"/>
                  </a:glow>
                </a:effectLst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4000" dirty="0"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593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"/>
            <a:ext cx="6048103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 rotWithShape="1"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3608"/>
          <a:stretch/>
        </p:blipFill>
        <p:spPr bwMode="auto">
          <a:xfrm>
            <a:off x="2209800" y="0"/>
            <a:ext cx="4623712" cy="68580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51190" y="1208239"/>
            <a:ext cx="3787410" cy="4847481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</a:t>
            </a:r>
            <a:r>
              <a:rPr lang="en-US" sz="3600" b="1" dirty="0" err="1">
                <a:latin typeface="Arial" charset="0"/>
              </a:rPr>
              <a:t>rfrom</a:t>
            </a:r>
            <a:r>
              <a:rPr lang="en-US" sz="3600" b="1" dirty="0">
                <a:latin typeface="Arial" charset="0"/>
              </a:rPr>
              <a:t> death, you </a:t>
            </a:r>
            <a:r>
              <a:rPr lang="en-US" sz="3600" b="1" dirty="0" err="1">
                <a:latin typeface="Arial" charset="0"/>
              </a:rPr>
              <a:t>aised</a:t>
            </a:r>
            <a:r>
              <a:rPr lang="en-US" sz="3600" b="1" dirty="0">
                <a:latin typeface="Arial" charset="0"/>
              </a:rPr>
              <a:t> him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4648200" y="3962400"/>
            <a:ext cx="7543800" cy="2743203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marL="0" indent="0" eaLnBrk="1" hangingPunct="1">
              <a:lnSpc>
                <a:spcPts val="3800"/>
              </a:lnSpc>
              <a:buClr>
                <a:schemeClr val="tx1"/>
              </a:buClr>
              <a:buNone/>
            </a:pPr>
            <a:r>
              <a:rPr lang="en-US" sz="3800" b="1" dirty="0"/>
              <a:t>What did you learn today?</a:t>
            </a:r>
          </a:p>
          <a:p>
            <a:pPr marL="0" indent="0" eaLnBrk="1" hangingPunct="1">
              <a:lnSpc>
                <a:spcPts val="3800"/>
              </a:lnSpc>
              <a:buClr>
                <a:schemeClr val="tx1"/>
              </a:buClr>
              <a:buNone/>
            </a:pPr>
            <a:r>
              <a:rPr lang="en-US" sz="3800" b="1" dirty="0"/>
              <a:t>What have you </a:t>
            </a:r>
            <a:r>
              <a:rPr lang="en-US" sz="3800" dirty="0"/>
              <a:t>b</a:t>
            </a:r>
            <a:r>
              <a:rPr lang="en-US" sz="3800" b="1" dirty="0"/>
              <a:t>een thinking about God lately?</a:t>
            </a:r>
          </a:p>
          <a:p>
            <a:pPr marL="0" indent="0" eaLnBrk="1" hangingPunct="1">
              <a:lnSpc>
                <a:spcPts val="3800"/>
              </a:lnSpc>
              <a:buClr>
                <a:schemeClr val="tx1"/>
              </a:buClr>
              <a:buNone/>
            </a:pPr>
            <a:r>
              <a:rPr lang="en-US" sz="3800" b="1" dirty="0"/>
              <a:t>What do you want to tell others about Jesus?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mily_praying_hands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7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705600" y="1295400"/>
            <a:ext cx="5181600" cy="1143000"/>
          </a:xfrm>
        </p:spPr>
        <p:txBody>
          <a:bodyPr/>
          <a:lstStyle/>
          <a:p>
            <a:pPr eaLnBrk="1" hangingPunct="1"/>
            <a:r>
              <a:rPr lang="en-US" sz="5400" b="1" dirty="0">
                <a:latin typeface="+mn-lt"/>
              </a:rPr>
              <a:t>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3449424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BB518D-1017-8623-C893-63CBE96A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4114800" y="0"/>
            <a:ext cx="3505200" cy="68870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332F14-DC81-D266-B7A5-1CDCEF58A126}"/>
              </a:ext>
            </a:extLst>
          </p:cNvPr>
          <p:cNvSpPr/>
          <p:nvPr/>
        </p:nvSpPr>
        <p:spPr bwMode="auto">
          <a:xfrm>
            <a:off x="6781800" y="-76200"/>
            <a:ext cx="812316" cy="131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84AF75-C996-07A6-99FE-4FAE3717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47244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39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The Bible says:</a:t>
            </a:r>
          </a:p>
          <a:p>
            <a:pPr eaLnBrk="1" hangingPunct="1">
              <a:lnSpc>
                <a:spcPts val="39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“If you obey every law except one, you are still guilty of breaking them all.” </a:t>
            </a:r>
            <a:r>
              <a:rPr lang="en-US" sz="24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James 2:10 (CEV)</a:t>
            </a:r>
          </a:p>
          <a:p>
            <a:pPr eaLnBrk="1" hangingPunct="1">
              <a:lnSpc>
                <a:spcPts val="3900"/>
              </a:lnSpc>
              <a:spcBef>
                <a:spcPts val="500"/>
              </a:spcBef>
            </a:pPr>
            <a:r>
              <a:rPr lang="en-US" sz="3800" b="1" kern="0" dirty="0">
                <a:latin typeface="+mn-lt"/>
              </a:rPr>
              <a:t>The truth is, none of us are safe. </a:t>
            </a:r>
          </a:p>
          <a:p>
            <a:pPr eaLnBrk="1" hangingPunct="1">
              <a:lnSpc>
                <a:spcPts val="3900"/>
              </a:lnSpc>
              <a:spcBef>
                <a:spcPts val="500"/>
              </a:spcBef>
            </a:pPr>
            <a:r>
              <a:rPr lang="en-US" sz="3800" b="1" kern="0" dirty="0">
                <a:latin typeface="+mn-lt"/>
              </a:rPr>
              <a:t>We have all broken commandments.</a:t>
            </a:r>
          </a:p>
          <a:p>
            <a:pPr eaLnBrk="1" hangingPunct="1">
              <a:lnSpc>
                <a:spcPts val="3900"/>
              </a:lnSpc>
              <a:spcBef>
                <a:spcPts val="500"/>
              </a:spcBef>
            </a:pPr>
            <a:r>
              <a:rPr lang="en-US" sz="3800" b="1" kern="0" dirty="0">
                <a:latin typeface="+mn-lt"/>
              </a:rPr>
              <a:t>The punishment for breaking God’s law is death and Hell.</a:t>
            </a:r>
            <a:br>
              <a:rPr lang="en-US" sz="6000" kern="0" dirty="0">
                <a:latin typeface="+mn-lt"/>
              </a:rPr>
            </a:br>
            <a:endParaRPr lang="en-US" sz="6000" kern="0" dirty="0">
              <a:latin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2AA817-803F-B622-38F2-D5A4D6C6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" y="0"/>
            <a:ext cx="5334001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This man is hanging from a chain that has  nine perfectly good golden links &amp; just one broken one.</a:t>
            </a:r>
          </a:p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Do you think it </a:t>
            </a:r>
            <a:b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will hold him?</a:t>
            </a:r>
          </a:p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Is he safe for a while?</a:t>
            </a:r>
          </a:p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Is he safe forever?</a:t>
            </a:r>
          </a:p>
          <a:p>
            <a:pPr eaLnBrk="1" hangingPunct="1">
              <a:lnSpc>
                <a:spcPts val="4000"/>
              </a:lnSpc>
              <a:spcBef>
                <a:spcPts val="2000"/>
              </a:spcBef>
            </a:pPr>
            <a:r>
              <a:rPr lang="en-US" sz="4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Why not?</a:t>
            </a:r>
            <a:br>
              <a:rPr lang="en-US" sz="60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br>
              <a:rPr lang="en-US" sz="6000" kern="0" dirty="0">
                <a:effectLst>
                  <a:glow rad="127000">
                    <a:srgbClr val="000000"/>
                  </a:glow>
                </a:effectLst>
              </a:rPr>
            </a:br>
            <a:br>
              <a:rPr lang="en-US" sz="6000" kern="0" dirty="0"/>
            </a:br>
            <a:br>
              <a:rPr lang="en-US" sz="6000" kern="0" dirty="0"/>
            </a:br>
            <a:br>
              <a:rPr lang="en-US" sz="6000" kern="0" dirty="0"/>
            </a:br>
            <a:endParaRPr lang="en-US" sz="6000" kern="0" dirty="0"/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seat&#10;&#10;Description automatically generated">
            <a:extLst>
              <a:ext uri="{FF2B5EF4-FFF2-40B4-BE49-F238E27FC236}">
                <a16:creationId xmlns:a16="http://schemas.microsoft.com/office/drawing/2014/main" id="{AE3D6FD4-6499-7AC6-F0F8-2A71A7EFD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2"/>
          <a:stretch/>
        </p:blipFill>
        <p:spPr>
          <a:xfrm>
            <a:off x="0" y="-990600"/>
            <a:ext cx="6224752" cy="830769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B84AF75-C996-07A6-99FE-4FAE3717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248" y="228600"/>
            <a:ext cx="6224752" cy="6629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91440" rIns="4572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When Jesus was on Earth, He was a perfect baby, &amp; a perfect boy, &amp; a perfect man.</a:t>
            </a: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He never did anything wrong.</a:t>
            </a: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It was natural for Him to obey the laws because He wrote them a long time go.</a:t>
            </a: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They describe Him, who </a:t>
            </a:r>
            <a:b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</a:b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He was and is &amp; will always be.</a:t>
            </a: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He lives the law because He is the law.</a:t>
            </a: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endParaRPr lang="en-US" sz="3800" b="1" kern="0" dirty="0">
              <a:effectLst>
                <a:glow rad="127000">
                  <a:srgbClr val="000000"/>
                </a:glow>
              </a:effectLst>
              <a:latin typeface="+mn-lt"/>
            </a:endParaRPr>
          </a:p>
          <a:p>
            <a:pPr eaLnBrk="1" hangingPunct="1">
              <a:lnSpc>
                <a:spcPts val="3400"/>
              </a:lnSpc>
              <a:spcBef>
                <a:spcPts val="500"/>
              </a:spcBef>
            </a:pPr>
            <a:br>
              <a:rPr lang="en-US" sz="6000" kern="0" dirty="0">
                <a:latin typeface="+mn-lt"/>
              </a:rPr>
            </a:br>
            <a:endParaRPr lang="en-US" sz="60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8459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D9826C5-CB02-933E-C55A-6D74FD969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12246" r="14806" b="16326"/>
          <a:stretch/>
        </p:blipFill>
        <p:spPr>
          <a:xfrm>
            <a:off x="-1" y="0"/>
            <a:ext cx="7620001" cy="6858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01B48CE-083A-500A-E3DE-26D819173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91440" rIns="4572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Jesus fulfilled every letter of the law.</a:t>
            </a:r>
          </a:p>
          <a:p>
            <a:pPr eaLnBrk="1" hangingPunct="1">
              <a:lnSpc>
                <a:spcPts val="36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If you have invited Him to come into your heart, that is where He now lives.</a:t>
            </a:r>
          </a:p>
          <a:p>
            <a:pPr eaLnBrk="1" hangingPunct="1">
              <a:lnSpc>
                <a:spcPts val="36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The perfect record of your heart-guest counts as your perfect record too.</a:t>
            </a:r>
          </a:p>
          <a:p>
            <a:pPr eaLnBrk="1" hangingPunct="1">
              <a:lnSpc>
                <a:spcPts val="3600"/>
              </a:lnSpc>
              <a:spcBef>
                <a:spcPts val="500"/>
              </a:spcBef>
            </a:pPr>
            <a:r>
              <a:rPr lang="en-US" sz="3800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You get credit for His goodness.</a:t>
            </a:r>
          </a:p>
          <a:p>
            <a:pPr eaLnBrk="1" hangingPunct="1">
              <a:lnSpc>
                <a:spcPts val="4000"/>
              </a:lnSpc>
              <a:spcBef>
                <a:spcPts val="500"/>
              </a:spcBef>
            </a:pPr>
            <a:endParaRPr lang="en-US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4221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F2D3449-6CF3-CFB9-C451-0A6EE1334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2" r="3488" b="-4651"/>
          <a:stretch/>
        </p:blipFill>
        <p:spPr>
          <a:xfrm>
            <a:off x="0" y="228600"/>
            <a:ext cx="5715000" cy="6629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DE6467C-0DFE-6A41-A964-1BF5E66B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0"/>
            <a:ext cx="6553200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9144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189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377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754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4200"/>
              </a:lnSpc>
              <a:spcBef>
                <a:spcPts val="500"/>
              </a:spcBef>
            </a:pPr>
            <a:r>
              <a:rPr lang="en-US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Not only do you get full credit for </a:t>
            </a:r>
            <a:r>
              <a:rPr lang="en-US" b="1" u="sng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His</a:t>
            </a:r>
            <a:r>
              <a:rPr lang="en-US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 perfect record…</a:t>
            </a:r>
          </a:p>
          <a:p>
            <a:pPr eaLnBrk="1" hangingPunct="1">
              <a:lnSpc>
                <a:spcPts val="4200"/>
              </a:lnSpc>
              <a:spcBef>
                <a:spcPts val="500"/>
              </a:spcBef>
            </a:pPr>
            <a:r>
              <a:rPr lang="en-US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Because He lives in your heart, you are changing—becoming more like Him.</a:t>
            </a:r>
          </a:p>
          <a:p>
            <a:pPr eaLnBrk="1" hangingPunct="1">
              <a:lnSpc>
                <a:spcPts val="4200"/>
              </a:lnSpc>
              <a:spcBef>
                <a:spcPts val="500"/>
              </a:spcBef>
            </a:pPr>
            <a:r>
              <a:rPr lang="en-US" b="1" kern="0" dirty="0">
                <a:effectLst>
                  <a:glow rad="127000">
                    <a:srgbClr val="000000"/>
                  </a:glow>
                </a:effectLst>
                <a:latin typeface="+mn-lt"/>
              </a:rPr>
              <a:t>Soon, when you’re tempted to break a law, you will find that your new Christ-heart no longer wants to sin.</a:t>
            </a:r>
          </a:p>
          <a:p>
            <a:pPr eaLnBrk="1" hangingPunct="1">
              <a:lnSpc>
                <a:spcPts val="4000"/>
              </a:lnSpc>
              <a:spcBef>
                <a:spcPts val="500"/>
              </a:spcBef>
            </a:pPr>
            <a:endParaRPr lang="en-US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444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7|2.2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1|2.2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1|2.2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4|3.2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4|3.2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3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3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2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6|1.9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6|1.9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2.1|1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2.1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1.3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1.3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3|2.2|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3|2.2|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2|1.6|2.1|2.6|1.2|3.2|2.9|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2|2.2|1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5|2.3|1.1|1.9|2.1|1.9|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4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4|5.3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8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1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1.7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7|2.2|2.2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Park-Refined</Template>
  <TotalTime>1323</TotalTime>
  <Words>1797</Words>
  <Application>Microsoft Office PowerPoint</Application>
  <PresentationFormat>Widescreen</PresentationFormat>
  <Paragraphs>225</Paragraphs>
  <Slides>53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Times New Roman</vt:lpstr>
      <vt:lpstr>Trebuchet MS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“Christ in you…     </vt:lpstr>
      <vt:lpstr>PowerPoint Presentation</vt:lpstr>
      <vt:lpstr>PowerPoint Presentation</vt:lpstr>
      <vt:lpstr>PowerPoint Presentation</vt:lpstr>
      <vt:lpstr>What is the Sinner‘s Prayer?</vt:lpstr>
      <vt:lpstr>PowerPoint Presentation</vt:lpstr>
      <vt:lpstr>A prayer of faith  Pray this prayer if :</vt:lpstr>
      <vt:lpstr>PowerPoint Presentation</vt:lpstr>
      <vt:lpstr>PowerPoint Presentation</vt:lpstr>
      <vt:lpstr>PowerPoint Presentation</vt:lpstr>
      <vt:lpstr>We Declare Our Faith Publicly Because Jesus Declared His LOVE Publicly</vt:lpstr>
      <vt:lpstr>PowerPoint Presentation</vt:lpstr>
      <vt:lpstr>Close in Prayer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92</cp:revision>
  <dcterms:created xsi:type="dcterms:W3CDTF">2012-08-28T02:53:07Z</dcterms:created>
  <dcterms:modified xsi:type="dcterms:W3CDTF">2023-04-20T18:40:13Z</dcterms:modified>
</cp:coreProperties>
</file>