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1"/>
  </p:notesMasterIdLst>
  <p:sldIdLst>
    <p:sldId id="482" r:id="rId2"/>
    <p:sldId id="408" r:id="rId3"/>
    <p:sldId id="491" r:id="rId4"/>
    <p:sldId id="493" r:id="rId5"/>
    <p:sldId id="495" r:id="rId6"/>
    <p:sldId id="494" r:id="rId7"/>
    <p:sldId id="49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98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497" r:id="rId31"/>
    <p:sldId id="436" r:id="rId32"/>
    <p:sldId id="437" r:id="rId33"/>
    <p:sldId id="438" r:id="rId34"/>
    <p:sldId id="439" r:id="rId35"/>
    <p:sldId id="440" r:id="rId36"/>
    <p:sldId id="449" r:id="rId37"/>
    <p:sldId id="442" r:id="rId38"/>
    <p:sldId id="443" r:id="rId39"/>
    <p:sldId id="444" r:id="rId40"/>
    <p:sldId id="445" r:id="rId41"/>
    <p:sldId id="446" r:id="rId42"/>
    <p:sldId id="448" r:id="rId43"/>
    <p:sldId id="342" r:id="rId44"/>
    <p:sldId id="269" r:id="rId45"/>
    <p:sldId id="451" r:id="rId46"/>
    <p:sldId id="271" r:id="rId47"/>
    <p:sldId id="272" r:id="rId48"/>
    <p:sldId id="273" r:id="rId49"/>
    <p:sldId id="274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77" autoAdjust="0"/>
    <p:restoredTop sz="94660"/>
  </p:normalViewPr>
  <p:slideViewPr>
    <p:cSldViewPr>
      <p:cViewPr varScale="1">
        <p:scale>
          <a:sx n="58" d="100"/>
          <a:sy n="58" d="100"/>
        </p:scale>
        <p:origin x="-52" y="-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867BC-BC61-4B0B-809B-BA26387F719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FDDDB-7B2B-495E-B713-37D6C68EE7F5}">
      <dgm:prSet custT="1"/>
      <dgm:spPr>
        <a:effectLst>
          <a:glow rad="152400">
            <a:schemeClr val="bg1"/>
          </a:glow>
        </a:effectLst>
      </dgm:spPr>
      <dgm:t>
        <a:bodyPr/>
        <a:lstStyle/>
        <a:p>
          <a:pPr rtl="0"/>
          <a:r>
            <a:rPr lang="en-CA" sz="3600" b="1" dirty="0" smtClean="0">
              <a:effectLst>
                <a:glow rad="152400">
                  <a:schemeClr val="bg1"/>
                </a:glow>
              </a:effectLst>
            </a:rPr>
            <a:t>The Servant and His Forgiving Master</a:t>
          </a:r>
          <a:endParaRPr lang="en-US" sz="3600" dirty="0">
            <a:effectLst>
              <a:glow rad="152400">
                <a:schemeClr val="bg1"/>
              </a:glow>
            </a:effectLst>
          </a:endParaRPr>
        </a:p>
      </dgm:t>
    </dgm:pt>
    <dgm:pt modelId="{30FD9CB5-9007-45DA-BEE7-02E4A7BB66FE}" type="parTrans" cxnId="{2F611B0B-6B1B-48DF-ADCF-3A87EDD6BBEE}">
      <dgm:prSet/>
      <dgm:spPr/>
      <dgm:t>
        <a:bodyPr/>
        <a:lstStyle/>
        <a:p>
          <a:endParaRPr lang="en-US"/>
        </a:p>
      </dgm:t>
    </dgm:pt>
    <dgm:pt modelId="{5FC42F7F-9D23-4A36-96A7-955FA3A13497}" type="sibTrans" cxnId="{2F611B0B-6B1B-48DF-ADCF-3A87EDD6BBEE}">
      <dgm:prSet/>
      <dgm:spPr/>
      <dgm:t>
        <a:bodyPr/>
        <a:lstStyle/>
        <a:p>
          <a:endParaRPr lang="en-US"/>
        </a:p>
      </dgm:t>
    </dgm:pt>
    <dgm:pt modelId="{C04EC7DA-C6F4-4391-878E-C8A9447AD36F}" type="pres">
      <dgm:prSet presAssocID="{9F7867BC-BC61-4B0B-809B-BA26387F71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2315C-9445-4407-8FAB-564EFB3641ED}" type="pres">
      <dgm:prSet presAssocID="{9F7867BC-BC61-4B0B-809B-BA26387F7193}" presName="dummy" presStyleCnt="0"/>
      <dgm:spPr/>
    </dgm:pt>
    <dgm:pt modelId="{586E2DE7-F177-4C09-8833-404460A690A3}" type="pres">
      <dgm:prSet presAssocID="{9F7867BC-BC61-4B0B-809B-BA26387F7193}" presName="linH" presStyleCnt="0"/>
      <dgm:spPr/>
    </dgm:pt>
    <dgm:pt modelId="{033F15B0-6DD9-45AA-A1FC-BA5F6DD7C872}" type="pres">
      <dgm:prSet presAssocID="{9F7867BC-BC61-4B0B-809B-BA26387F7193}" presName="padding1" presStyleCnt="0"/>
      <dgm:spPr/>
    </dgm:pt>
    <dgm:pt modelId="{DA4E59FC-928E-4C75-8019-ACD41B43024C}" type="pres">
      <dgm:prSet presAssocID="{BC4FDDDB-7B2B-495E-B713-37D6C68EE7F5}" presName="linV" presStyleCnt="0"/>
      <dgm:spPr/>
    </dgm:pt>
    <dgm:pt modelId="{0D4B5D7D-A4EA-451A-B33D-1FCD6856B0E0}" type="pres">
      <dgm:prSet presAssocID="{BC4FDDDB-7B2B-495E-B713-37D6C68EE7F5}" presName="spVertical1" presStyleCnt="0"/>
      <dgm:spPr/>
    </dgm:pt>
    <dgm:pt modelId="{A1708D60-64EA-4E49-AB61-9CEF0697F1F3}" type="pres">
      <dgm:prSet presAssocID="{BC4FDDDB-7B2B-495E-B713-37D6C68EE7F5}" presName="parTx" presStyleLbl="revTx" presStyleIdx="0" presStyleCnt="1" custLinFactY="29516" custLinFactNeighborX="-984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93D17-53C4-49D6-8B20-E3B7367CDF69}" type="pres">
      <dgm:prSet presAssocID="{BC4FDDDB-7B2B-495E-B713-37D6C68EE7F5}" presName="spVertical2" presStyleCnt="0"/>
      <dgm:spPr/>
    </dgm:pt>
    <dgm:pt modelId="{1C97E519-6C5D-4DA8-BF6D-DCE8EAF07E82}" type="pres">
      <dgm:prSet presAssocID="{BC4FDDDB-7B2B-495E-B713-37D6C68EE7F5}" presName="spVertical3" presStyleCnt="0"/>
      <dgm:spPr/>
    </dgm:pt>
    <dgm:pt modelId="{25D30C73-E181-497C-9E4B-EB3454C2A97C}" type="pres">
      <dgm:prSet presAssocID="{9F7867BC-BC61-4B0B-809B-BA26387F7193}" presName="padding2" presStyleCnt="0"/>
      <dgm:spPr/>
    </dgm:pt>
    <dgm:pt modelId="{5B742874-A1AF-4B07-A3F9-5A9C103AEB42}" type="pres">
      <dgm:prSet presAssocID="{9F7867BC-BC61-4B0B-809B-BA26387F7193}" presName="negArrow" presStyleCnt="0"/>
      <dgm:spPr/>
    </dgm:pt>
    <dgm:pt modelId="{22DBDEEF-60DC-410C-A9AC-8F8E3B84A15D}" type="pres">
      <dgm:prSet presAssocID="{9F7867BC-BC61-4B0B-809B-BA26387F7193}" presName="backgroundArrow" presStyleLbl="node1" presStyleIdx="0" presStyleCnt="1" custScaleY="179114" custLinFactNeighborY="-2376"/>
      <dgm:spPr>
        <a:effectLst>
          <a:glow rad="152400">
            <a:schemeClr val="bg1"/>
          </a:glow>
        </a:effectLst>
      </dgm:spPr>
      <dgm:t>
        <a:bodyPr/>
        <a:lstStyle/>
        <a:p>
          <a:endParaRPr lang="en-US"/>
        </a:p>
      </dgm:t>
    </dgm:pt>
  </dgm:ptLst>
  <dgm:cxnLst>
    <dgm:cxn modelId="{2F823328-DFD7-47A9-BC21-596B3B553315}" type="presOf" srcId="{BC4FDDDB-7B2B-495E-B713-37D6C68EE7F5}" destId="{A1708D60-64EA-4E49-AB61-9CEF0697F1F3}" srcOrd="0" destOrd="0" presId="urn:microsoft.com/office/officeart/2005/8/layout/hProcess3"/>
    <dgm:cxn modelId="{BD4E3863-300F-4D79-9A27-B61AEE2FA4C6}" type="presOf" srcId="{9F7867BC-BC61-4B0B-809B-BA26387F7193}" destId="{C04EC7DA-C6F4-4391-878E-C8A9447AD36F}" srcOrd="0" destOrd="0" presId="urn:microsoft.com/office/officeart/2005/8/layout/hProcess3"/>
    <dgm:cxn modelId="{2F611B0B-6B1B-48DF-ADCF-3A87EDD6BBEE}" srcId="{9F7867BC-BC61-4B0B-809B-BA26387F7193}" destId="{BC4FDDDB-7B2B-495E-B713-37D6C68EE7F5}" srcOrd="0" destOrd="0" parTransId="{30FD9CB5-9007-45DA-BEE7-02E4A7BB66FE}" sibTransId="{5FC42F7F-9D23-4A36-96A7-955FA3A13497}"/>
    <dgm:cxn modelId="{2976AEBF-246A-4AEF-9676-B6BEB31FFAA1}" type="presParOf" srcId="{C04EC7DA-C6F4-4391-878E-C8A9447AD36F}" destId="{44C2315C-9445-4407-8FAB-564EFB3641ED}" srcOrd="0" destOrd="0" presId="urn:microsoft.com/office/officeart/2005/8/layout/hProcess3"/>
    <dgm:cxn modelId="{5A485D83-B029-4351-BBDD-8A0FFACE2582}" type="presParOf" srcId="{C04EC7DA-C6F4-4391-878E-C8A9447AD36F}" destId="{586E2DE7-F177-4C09-8833-404460A690A3}" srcOrd="1" destOrd="0" presId="urn:microsoft.com/office/officeart/2005/8/layout/hProcess3"/>
    <dgm:cxn modelId="{A3C025DF-1573-4911-9EBE-9AA12F3F6845}" type="presParOf" srcId="{586E2DE7-F177-4C09-8833-404460A690A3}" destId="{033F15B0-6DD9-45AA-A1FC-BA5F6DD7C872}" srcOrd="0" destOrd="0" presId="urn:microsoft.com/office/officeart/2005/8/layout/hProcess3"/>
    <dgm:cxn modelId="{A8292218-25E9-402A-9289-9FFB697B94D3}" type="presParOf" srcId="{586E2DE7-F177-4C09-8833-404460A690A3}" destId="{DA4E59FC-928E-4C75-8019-ACD41B43024C}" srcOrd="1" destOrd="0" presId="urn:microsoft.com/office/officeart/2005/8/layout/hProcess3"/>
    <dgm:cxn modelId="{3ACB1312-8799-4DF4-A3A0-A5BBFD853F3B}" type="presParOf" srcId="{DA4E59FC-928E-4C75-8019-ACD41B43024C}" destId="{0D4B5D7D-A4EA-451A-B33D-1FCD6856B0E0}" srcOrd="0" destOrd="0" presId="urn:microsoft.com/office/officeart/2005/8/layout/hProcess3"/>
    <dgm:cxn modelId="{B86052E1-9725-4C6C-A80E-3B43E57515BC}" type="presParOf" srcId="{DA4E59FC-928E-4C75-8019-ACD41B43024C}" destId="{A1708D60-64EA-4E49-AB61-9CEF0697F1F3}" srcOrd="1" destOrd="0" presId="urn:microsoft.com/office/officeart/2005/8/layout/hProcess3"/>
    <dgm:cxn modelId="{0A0218C7-E5B8-4BA1-B798-B44742443725}" type="presParOf" srcId="{DA4E59FC-928E-4C75-8019-ACD41B43024C}" destId="{91993D17-53C4-49D6-8B20-E3B7367CDF69}" srcOrd="2" destOrd="0" presId="urn:microsoft.com/office/officeart/2005/8/layout/hProcess3"/>
    <dgm:cxn modelId="{DF37F698-B0DE-4650-80D7-273B71047D44}" type="presParOf" srcId="{DA4E59FC-928E-4C75-8019-ACD41B43024C}" destId="{1C97E519-6C5D-4DA8-BF6D-DCE8EAF07E82}" srcOrd="3" destOrd="0" presId="urn:microsoft.com/office/officeart/2005/8/layout/hProcess3"/>
    <dgm:cxn modelId="{30B10953-2106-4DF1-A60D-BA05D9307D41}" type="presParOf" srcId="{586E2DE7-F177-4C09-8833-404460A690A3}" destId="{25D30C73-E181-497C-9E4B-EB3454C2A97C}" srcOrd="2" destOrd="0" presId="urn:microsoft.com/office/officeart/2005/8/layout/hProcess3"/>
    <dgm:cxn modelId="{A8A4E3B0-2A85-4E07-A955-0920C25F0860}" type="presParOf" srcId="{586E2DE7-F177-4C09-8833-404460A690A3}" destId="{5B742874-A1AF-4B07-A3F9-5A9C103AEB42}" srcOrd="3" destOrd="0" presId="urn:microsoft.com/office/officeart/2005/8/layout/hProcess3"/>
    <dgm:cxn modelId="{2BE603F0-C633-437F-9643-055C35AB7287}" type="presParOf" srcId="{586E2DE7-F177-4C09-8833-404460A690A3}" destId="{22DBDEEF-60DC-410C-A9AC-8F8E3B84A15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FCEA88-EDA1-4F6C-8ED6-A1F9C6011F0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C9E36B-E266-4CD9-A088-C36D21981CBB}">
      <dgm:prSet/>
      <dgm:spPr/>
      <dgm:t>
        <a:bodyPr/>
        <a:lstStyle/>
        <a:p>
          <a:pPr rtl="0"/>
          <a:r>
            <a:rPr lang="en-CA" b="1" dirty="0" smtClean="0">
              <a:effectLst>
                <a:glow rad="152400">
                  <a:schemeClr val="bg1"/>
                </a:glow>
              </a:effectLst>
            </a:rPr>
            <a:t>Millions of Dollars</a:t>
          </a:r>
          <a:endParaRPr lang="en-US" dirty="0">
            <a:effectLst>
              <a:glow rad="152400">
                <a:schemeClr val="bg1"/>
              </a:glow>
            </a:effectLst>
          </a:endParaRPr>
        </a:p>
      </dgm:t>
    </dgm:pt>
    <dgm:pt modelId="{54725E42-B47C-4590-8A49-2255E894430B}" type="parTrans" cxnId="{3E432815-90A7-4C32-B5E6-D57880748DEF}">
      <dgm:prSet/>
      <dgm:spPr/>
      <dgm:t>
        <a:bodyPr/>
        <a:lstStyle/>
        <a:p>
          <a:endParaRPr lang="en-US"/>
        </a:p>
      </dgm:t>
    </dgm:pt>
    <dgm:pt modelId="{E841ACA4-1214-473D-8A1D-92AD901C1D26}" type="sibTrans" cxnId="{3E432815-90A7-4C32-B5E6-D57880748DEF}">
      <dgm:prSet/>
      <dgm:spPr/>
      <dgm:t>
        <a:bodyPr/>
        <a:lstStyle/>
        <a:p>
          <a:endParaRPr lang="en-US"/>
        </a:p>
      </dgm:t>
    </dgm:pt>
    <dgm:pt modelId="{D052B99B-6379-4C65-A7F9-749B7433B211}" type="pres">
      <dgm:prSet presAssocID="{34FCEA88-EDA1-4F6C-8ED6-A1F9C6011F0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C920C7-E578-43DA-9A53-27069F572E28}" type="pres">
      <dgm:prSet presAssocID="{34FCEA88-EDA1-4F6C-8ED6-A1F9C6011F01}" presName="arrow" presStyleLbl="bgShp" presStyleIdx="0" presStyleCnt="1" custLinFactNeighborX="-35678" custLinFactNeighborY="-4167"/>
      <dgm:spPr>
        <a:effectLst>
          <a:glow rad="152400">
            <a:schemeClr val="bg1"/>
          </a:glow>
        </a:effectLst>
      </dgm:spPr>
      <dgm:t>
        <a:bodyPr/>
        <a:lstStyle/>
        <a:p>
          <a:endParaRPr lang="en-US"/>
        </a:p>
      </dgm:t>
    </dgm:pt>
    <dgm:pt modelId="{EBE416E0-A1C4-43CC-8C00-586510336BD5}" type="pres">
      <dgm:prSet presAssocID="{34FCEA88-EDA1-4F6C-8ED6-A1F9C6011F01}" presName="linearProcess" presStyleCnt="0"/>
      <dgm:spPr/>
    </dgm:pt>
    <dgm:pt modelId="{2EFAAF9A-DCAB-43A0-A152-2A46ECEC37E9}" type="pres">
      <dgm:prSet presAssocID="{D1C9E36B-E266-4CD9-A088-C36D21981CBB}" presName="textNode" presStyleLbl="node1" presStyleIdx="0" presStyleCnt="1" custLinFactNeighborX="-21193" custLinFactNeighborY="3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074AEF-2D80-449A-AF60-6C5C32565A3C}" type="presOf" srcId="{D1C9E36B-E266-4CD9-A088-C36D21981CBB}" destId="{2EFAAF9A-DCAB-43A0-A152-2A46ECEC37E9}" srcOrd="0" destOrd="0" presId="urn:microsoft.com/office/officeart/2005/8/layout/hProcess9"/>
    <dgm:cxn modelId="{1FDECF04-5141-4BE9-A9D6-ADA7632F51F1}" type="presOf" srcId="{34FCEA88-EDA1-4F6C-8ED6-A1F9C6011F01}" destId="{D052B99B-6379-4C65-A7F9-749B7433B211}" srcOrd="0" destOrd="0" presId="urn:microsoft.com/office/officeart/2005/8/layout/hProcess9"/>
    <dgm:cxn modelId="{3E432815-90A7-4C32-B5E6-D57880748DEF}" srcId="{34FCEA88-EDA1-4F6C-8ED6-A1F9C6011F01}" destId="{D1C9E36B-E266-4CD9-A088-C36D21981CBB}" srcOrd="0" destOrd="0" parTransId="{54725E42-B47C-4590-8A49-2255E894430B}" sibTransId="{E841ACA4-1214-473D-8A1D-92AD901C1D26}"/>
    <dgm:cxn modelId="{1529E1D9-F8F8-4D86-BBAA-5DABCE1D0398}" type="presParOf" srcId="{D052B99B-6379-4C65-A7F9-749B7433B211}" destId="{18C920C7-E578-43DA-9A53-27069F572E28}" srcOrd="0" destOrd="0" presId="urn:microsoft.com/office/officeart/2005/8/layout/hProcess9"/>
    <dgm:cxn modelId="{0FD27A75-B862-43C9-9C36-11CD8F6B3267}" type="presParOf" srcId="{D052B99B-6379-4C65-A7F9-749B7433B211}" destId="{EBE416E0-A1C4-43CC-8C00-586510336BD5}" srcOrd="1" destOrd="0" presId="urn:microsoft.com/office/officeart/2005/8/layout/hProcess9"/>
    <dgm:cxn modelId="{2EA71A81-F513-41D2-941D-723B1B79499A}" type="presParOf" srcId="{EBE416E0-A1C4-43CC-8C00-586510336BD5}" destId="{2EFAAF9A-DCAB-43A0-A152-2A46ECEC37E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BAFD29-4AA4-42E1-AA06-C00A1B9D20A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71BD8-6F40-457C-99E0-55AC658E2348}">
      <dgm:prSet phldrT="[Text]" custT="1"/>
      <dgm:spPr>
        <a:effectLst>
          <a:glow rad="152400">
            <a:schemeClr val="bg1"/>
          </a:glow>
        </a:effectLst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  <a:effectLst>
                <a:glow rad="152400">
                  <a:schemeClr val="bg1"/>
                </a:glow>
              </a:effectLst>
            </a:rPr>
            <a:t>Please be patient and I will pay the whole sum.</a:t>
          </a:r>
          <a:endParaRPr lang="en-US" sz="3600" b="1" dirty="0">
            <a:solidFill>
              <a:schemeClr val="tx1"/>
            </a:solidFill>
            <a:effectLst>
              <a:glow rad="152400">
                <a:schemeClr val="bg1"/>
              </a:glow>
            </a:effectLst>
          </a:endParaRPr>
        </a:p>
      </dgm:t>
    </dgm:pt>
    <dgm:pt modelId="{527FA026-6563-45E1-B07E-6A7770C64013}" type="parTrans" cxnId="{736D8999-43DA-4CD5-A3B1-2B6CBE2F653B}">
      <dgm:prSet/>
      <dgm:spPr/>
      <dgm:t>
        <a:bodyPr/>
        <a:lstStyle/>
        <a:p>
          <a:endParaRPr lang="en-US"/>
        </a:p>
      </dgm:t>
    </dgm:pt>
    <dgm:pt modelId="{2992F886-2C5F-41DA-BE18-41CE8666B248}" type="sibTrans" cxnId="{736D8999-43DA-4CD5-A3B1-2B6CBE2F653B}">
      <dgm:prSet/>
      <dgm:spPr/>
      <dgm:t>
        <a:bodyPr/>
        <a:lstStyle/>
        <a:p>
          <a:endParaRPr lang="en-US"/>
        </a:p>
      </dgm:t>
    </dgm:pt>
    <dgm:pt modelId="{BC1FCB75-7430-4C92-900E-9C0E755AA80E}">
      <dgm:prSet phldrT="[Text]" custT="1"/>
      <dgm:spPr>
        <a:effectLst>
          <a:glow rad="152400">
            <a:schemeClr val="bg1"/>
          </a:glow>
        </a:effectLst>
      </dgm:spPr>
      <dgm:t>
        <a:bodyPr/>
        <a:lstStyle/>
        <a:p>
          <a:r>
            <a:rPr lang="en-US" sz="3600" b="1" dirty="0" smtClean="0">
              <a:effectLst>
                <a:glow rad="152400">
                  <a:schemeClr val="bg1"/>
                </a:glow>
              </a:effectLst>
            </a:rPr>
            <a:t>Pay me now or else!</a:t>
          </a:r>
          <a:endParaRPr lang="en-US" sz="3600" b="1" dirty="0">
            <a:effectLst>
              <a:glow rad="152400">
                <a:schemeClr val="bg1"/>
              </a:glow>
            </a:effectLst>
          </a:endParaRPr>
        </a:p>
      </dgm:t>
    </dgm:pt>
    <dgm:pt modelId="{4883088C-68FF-4891-B989-090ED373C531}" type="parTrans" cxnId="{337408DE-EA97-4E55-9720-AF34A9559F6E}">
      <dgm:prSet/>
      <dgm:spPr/>
      <dgm:t>
        <a:bodyPr/>
        <a:lstStyle/>
        <a:p>
          <a:endParaRPr lang="en-US"/>
        </a:p>
      </dgm:t>
    </dgm:pt>
    <dgm:pt modelId="{3A90E269-95AD-43E4-872C-D2F280074734}" type="sibTrans" cxnId="{337408DE-EA97-4E55-9720-AF34A9559F6E}">
      <dgm:prSet/>
      <dgm:spPr/>
      <dgm:t>
        <a:bodyPr/>
        <a:lstStyle/>
        <a:p>
          <a:endParaRPr lang="en-US"/>
        </a:p>
      </dgm:t>
    </dgm:pt>
    <dgm:pt modelId="{9A58F29F-757A-4AEA-B860-7893688A4520}" type="pres">
      <dgm:prSet presAssocID="{8DBAFD29-4AA4-42E1-AA06-C00A1B9D20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5D7CFD-B560-40C5-9766-E9A86D0962AE}" type="pres">
      <dgm:prSet presAssocID="{D2B71BD8-6F40-457C-99E0-55AC658E234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E1DDE-4858-475E-B10A-A3245E136CF4}" type="pres">
      <dgm:prSet presAssocID="{BC1FCB75-7430-4C92-900E-9C0E755AA80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C29FD3-6995-4CE2-B2E6-C6BA89C1E2AF}" type="presOf" srcId="{BC1FCB75-7430-4C92-900E-9C0E755AA80E}" destId="{D03E1DDE-4858-475E-B10A-A3245E136CF4}" srcOrd="0" destOrd="0" presId="urn:microsoft.com/office/officeart/2005/8/layout/arrow5"/>
    <dgm:cxn modelId="{DB4B19C1-157E-445F-B94A-E25038C4A985}" type="presOf" srcId="{8DBAFD29-4AA4-42E1-AA06-C00A1B9D20AF}" destId="{9A58F29F-757A-4AEA-B860-7893688A4520}" srcOrd="0" destOrd="0" presId="urn:microsoft.com/office/officeart/2005/8/layout/arrow5"/>
    <dgm:cxn modelId="{736D8999-43DA-4CD5-A3B1-2B6CBE2F653B}" srcId="{8DBAFD29-4AA4-42E1-AA06-C00A1B9D20AF}" destId="{D2B71BD8-6F40-457C-99E0-55AC658E2348}" srcOrd="0" destOrd="0" parTransId="{527FA026-6563-45E1-B07E-6A7770C64013}" sibTransId="{2992F886-2C5F-41DA-BE18-41CE8666B248}"/>
    <dgm:cxn modelId="{337408DE-EA97-4E55-9720-AF34A9559F6E}" srcId="{8DBAFD29-4AA4-42E1-AA06-C00A1B9D20AF}" destId="{BC1FCB75-7430-4C92-900E-9C0E755AA80E}" srcOrd="1" destOrd="0" parTransId="{4883088C-68FF-4891-B989-090ED373C531}" sibTransId="{3A90E269-95AD-43E4-872C-D2F280074734}"/>
    <dgm:cxn modelId="{AA1A611A-A912-4E47-A509-36C0968DC38C}" type="presOf" srcId="{D2B71BD8-6F40-457C-99E0-55AC658E2348}" destId="{F55D7CFD-B560-40C5-9766-E9A86D0962AE}" srcOrd="0" destOrd="0" presId="urn:microsoft.com/office/officeart/2005/8/layout/arrow5"/>
    <dgm:cxn modelId="{110002FE-9C69-4330-931E-69B73F76428D}" type="presParOf" srcId="{9A58F29F-757A-4AEA-B860-7893688A4520}" destId="{F55D7CFD-B560-40C5-9766-E9A86D0962AE}" srcOrd="0" destOrd="0" presId="urn:microsoft.com/office/officeart/2005/8/layout/arrow5"/>
    <dgm:cxn modelId="{C372F950-DFDD-4136-9483-EFC3724C6671}" type="presParOf" srcId="{9A58F29F-757A-4AEA-B860-7893688A4520}" destId="{D03E1DDE-4858-475E-B10A-A3245E136CF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BDEEF-60DC-410C-A9AC-8F8E3B84A15D}">
      <dsp:nvSpPr>
        <dsp:cNvPr id="0" name=""/>
        <dsp:cNvSpPr/>
      </dsp:nvSpPr>
      <dsp:spPr>
        <a:xfrm>
          <a:off x="0" y="0"/>
          <a:ext cx="3505200" cy="4642634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52400">
            <a:schemeClr val="bg1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08D60-64EA-4E49-AB61-9CEF0697F1F3}">
      <dsp:nvSpPr>
        <dsp:cNvPr id="0" name=""/>
        <dsp:cNvSpPr/>
      </dsp:nvSpPr>
      <dsp:spPr>
        <a:xfrm>
          <a:off x="1" y="1719409"/>
          <a:ext cx="2871936" cy="1296000"/>
        </a:xfrm>
        <a:prstGeom prst="rect">
          <a:avLst/>
        </a:prstGeom>
        <a:noFill/>
        <a:ln>
          <a:noFill/>
        </a:ln>
        <a:effectLst>
          <a:glow rad="152400">
            <a:schemeClr val="bg1"/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5760" rIns="0" bIns="3657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600" b="1" kern="1200" dirty="0" smtClean="0">
              <a:effectLst>
                <a:glow rad="152400">
                  <a:schemeClr val="bg1"/>
                </a:glow>
              </a:effectLst>
            </a:rPr>
            <a:t>The Servant and His Forgiving Master</a:t>
          </a:r>
          <a:endParaRPr lang="en-US" sz="3600" kern="1200" dirty="0">
            <a:effectLst>
              <a:glow rad="152400">
                <a:schemeClr val="bg1"/>
              </a:glow>
            </a:effectLst>
          </a:endParaRPr>
        </a:p>
      </dsp:txBody>
      <dsp:txXfrm>
        <a:off x="1" y="1719409"/>
        <a:ext cx="2871936" cy="129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920C7-E578-43DA-9A53-27069F572E28}">
      <dsp:nvSpPr>
        <dsp:cNvPr id="0" name=""/>
        <dsp:cNvSpPr/>
      </dsp:nvSpPr>
      <dsp:spPr>
        <a:xfrm>
          <a:off x="0" y="0"/>
          <a:ext cx="4904855" cy="4800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152400">
            <a:schemeClr val="bg1"/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AAF9A-DCAB-43A0-A152-2A46ECEC37E9}">
      <dsp:nvSpPr>
        <dsp:cNvPr id="0" name=""/>
        <dsp:cNvSpPr/>
      </dsp:nvSpPr>
      <dsp:spPr>
        <a:xfrm>
          <a:off x="304787" y="1504949"/>
          <a:ext cx="3624543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100" b="1" kern="1200" dirty="0" smtClean="0">
              <a:effectLst>
                <a:glow rad="152400">
                  <a:schemeClr val="bg1"/>
                </a:glow>
              </a:effectLst>
            </a:rPr>
            <a:t>Millions of Dollars</a:t>
          </a:r>
          <a:endParaRPr lang="en-US" sz="5100" kern="1200" dirty="0">
            <a:effectLst>
              <a:glow rad="152400">
                <a:schemeClr val="bg1"/>
              </a:glow>
            </a:effectLst>
          </a:endParaRPr>
        </a:p>
      </dsp:txBody>
      <dsp:txXfrm>
        <a:off x="398525" y="1598687"/>
        <a:ext cx="3437067" cy="1732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D7CFD-B560-40C5-9766-E9A86D0962AE}">
      <dsp:nvSpPr>
        <dsp:cNvPr id="0" name=""/>
        <dsp:cNvSpPr/>
      </dsp:nvSpPr>
      <dsp:spPr>
        <a:xfrm rot="16200000">
          <a:off x="1716" y="845021"/>
          <a:ext cx="3974157" cy="397415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52400">
            <a:schemeClr val="bg1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effectLst>
                <a:glow rad="152400">
                  <a:schemeClr val="bg1"/>
                </a:glow>
              </a:effectLst>
            </a:rPr>
            <a:t>Please be patient and I will pay the whole sum.</a:t>
          </a:r>
          <a:endParaRPr lang="en-US" sz="3600" b="1" kern="1200" dirty="0">
            <a:solidFill>
              <a:schemeClr val="tx1"/>
            </a:solidFill>
            <a:effectLst>
              <a:glow rad="152400">
                <a:schemeClr val="bg1"/>
              </a:glow>
            </a:effectLst>
          </a:endParaRPr>
        </a:p>
      </dsp:txBody>
      <dsp:txXfrm rot="5400000">
        <a:off x="1717" y="1838560"/>
        <a:ext cx="3278680" cy="1987079"/>
      </dsp:txXfrm>
    </dsp:sp>
    <dsp:sp modelId="{D03E1DDE-4858-475E-B10A-A3245E136CF4}">
      <dsp:nvSpPr>
        <dsp:cNvPr id="0" name=""/>
        <dsp:cNvSpPr/>
      </dsp:nvSpPr>
      <dsp:spPr>
        <a:xfrm rot="5400000">
          <a:off x="4253726" y="845021"/>
          <a:ext cx="3974157" cy="397415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52400">
            <a:schemeClr val="bg1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glow rad="152400">
                  <a:schemeClr val="bg1"/>
                </a:glow>
              </a:effectLst>
            </a:rPr>
            <a:t>Pay me now or else!</a:t>
          </a:r>
          <a:endParaRPr lang="en-US" sz="3600" b="1" kern="1200" dirty="0">
            <a:effectLst>
              <a:glow rad="152400">
                <a:schemeClr val="bg1"/>
              </a:glow>
            </a:effectLst>
          </a:endParaRPr>
        </a:p>
      </dsp:txBody>
      <dsp:txXfrm rot="-5400000">
        <a:off x="4949204" y="1838560"/>
        <a:ext cx="3278680" cy="1987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5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78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6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microsoft.com/office/2007/relationships/hdphoto" Target="../media/hdphoto8.wdp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452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xfkhqpl81NA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vUGXtfsEzeU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0.wdp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4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frm=1&amp;source=images&amp;cd=&amp;cad=rja&amp;docid=vUlyUVPkx3tahM&amp;tbnid=TvPMI8r5l7_elM:&amp;ved=0CAUQjRw&amp;url=http://gentleshepherdbaptist.blogspot.com/2012/10/the-sinners-prayer.html&amp;ei=lfZxUffmJ6qp2QWoxICoDw&amp;psig=AFQjCNFfdshPKJq0Eh2gecVF8GOac5EGSQ&amp;ust=1366509573987640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452" TargetMode="Externa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452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uErRFFpgK4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TtabXcm1Ap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3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tripeycatmusic.com/70x7/images/seventytimessevenlogo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23" b="10696"/>
          <a:stretch/>
        </p:blipFill>
        <p:spPr bwMode="auto">
          <a:xfrm>
            <a:off x="838200" y="914400"/>
            <a:ext cx="7391400" cy="58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3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kern="0" dirty="0" smtClean="0"/>
              <a:t>Forgiveness: God’s Required Course:</a:t>
            </a:r>
          </a:p>
        </p:txBody>
      </p:sp>
    </p:spTree>
    <p:extLst>
      <p:ext uri="{BB962C8B-B14F-4D97-AF65-F5344CB8AC3E}">
        <p14:creationId xmlns:p14="http://schemas.microsoft.com/office/powerpoint/2010/main" val="362530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bricktestament.com/the_parables_of_jesus/parable_of_the_tortured_debtor/mt18_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0880" r="19375" b="7723"/>
          <a:stretch/>
        </p:blipFill>
        <p:spPr bwMode="auto">
          <a:xfrm>
            <a:off x="685800" y="0"/>
            <a:ext cx="7772400" cy="6851130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bricktestament.com/the_parables_of_jesus/parable_of_the_tortured_debtor/mt18_2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3000"/>
                    </a14:imgEffect>
                    <a14:imgEffect>
                      <a14:colorTemperature colorTemp="5835"/>
                    </a14:imgEffect>
                    <a14:imgEffect>
                      <a14:saturation sat="160000"/>
                    </a14:imgEffect>
                    <a14:imgEffect>
                      <a14:brightnessContrast bright="6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67" t="6592" r="21685" b="14007"/>
          <a:stretch/>
        </p:blipFill>
        <p:spPr bwMode="auto">
          <a:xfrm>
            <a:off x="0" y="0"/>
            <a:ext cx="9144000" cy="68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ehowcdn.com/article-new/ehow/images/a07/j6/03/sunday-school-lessons-unmerciful-servant-800x8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8586"/>
                    </a14:imgEffect>
                    <a14:imgEffect>
                      <a14:saturation sat="74000"/>
                    </a14:imgEffect>
                    <a14:imgEffect>
                      <a14:brightnessContrast bright="11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"/>
            <a:ext cx="5410200" cy="6819900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00921905"/>
              </p:ext>
            </p:extLst>
          </p:nvPr>
        </p:nvGraphicFramePr>
        <p:xfrm>
          <a:off x="228600" y="1905000"/>
          <a:ext cx="8229600" cy="566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0056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bricktestament.com/the_parables_of_jesus/parable_of_the_tortured_debtor/mt18_3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colorTemperature colorTemp="6998"/>
                    </a14:imgEffect>
                    <a14:imgEffect>
                      <a14:saturation sat="201000"/>
                    </a14:imgEffect>
                    <a14:imgEffect>
                      <a14:brightnessContrast bright="27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65" y="-76200"/>
            <a:ext cx="6096000" cy="4572000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thebricktestament.com/the_parables_of_jesus/parable_of_the_tortured_debtor/mt18_3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colorTemperature colorTemp="7815"/>
                    </a14:imgEffect>
                    <a14:imgEffect>
                      <a14:saturation sat="189000"/>
                    </a14:imgEffect>
                    <a14:imgEffect>
                      <a14:brightnessContrast bright="13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46962"/>
            <a:ext cx="6096000" cy="4572000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8733">
            <a:off x="475512" y="729325"/>
            <a:ext cx="2076194" cy="2076194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4298022" y="838200"/>
            <a:ext cx="4236378" cy="2286000"/>
          </a:xfrm>
          <a:prstGeom prst="wedgeEllipseCallout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Master,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hear what happened?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0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bricktestament.com/the_parables_of_jesus/parable_of_the_tortured_debtor/mt18_34-3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2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17" y="0"/>
            <a:ext cx="9202717" cy="68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5181600"/>
            <a:ext cx="9067800" cy="167640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en-C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52400">
                    <a:schemeClr val="bg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“This is how your heavenly Father will treat each of you unless you forgive your </a:t>
            </a:r>
            <a:r>
              <a:rPr lang="en-CA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52400">
                    <a:schemeClr val="bg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brother from your heart!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152400">
                  <a:schemeClr val="bg1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8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tripeycatmusic.com/70x7/images/seventytimessevenlogo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23" b="10696"/>
          <a:stretch/>
        </p:blipFill>
        <p:spPr bwMode="auto">
          <a:xfrm>
            <a:off x="838200" y="914400"/>
            <a:ext cx="7391400" cy="58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3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kern="0" dirty="0" smtClean="0"/>
              <a:t>Forgiveness: God’s Required Course:</a:t>
            </a:r>
          </a:p>
        </p:txBody>
      </p:sp>
    </p:spTree>
    <p:extLst>
      <p:ext uri="{BB962C8B-B14F-4D97-AF65-F5344CB8AC3E}">
        <p14:creationId xmlns:p14="http://schemas.microsoft.com/office/powerpoint/2010/main" val="18920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CD5B5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1524000"/>
            <a:ext cx="5743575" cy="3429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a. Are you forgiving when you say, “I forgive you, but I will not forget what you did”?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62230" y="1828800"/>
            <a:ext cx="2548370" cy="3505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a.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b.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c.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e.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f.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3241" y="533400"/>
            <a:ext cx="5217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Forgiveness Quiz!</a:t>
            </a:r>
          </a:p>
        </p:txBody>
      </p:sp>
    </p:spTree>
    <p:extLst>
      <p:ext uri="{BB962C8B-B14F-4D97-AF65-F5344CB8AC3E}">
        <p14:creationId xmlns:p14="http://schemas.microsoft.com/office/powerpoint/2010/main" val="143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CD5B5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1524000"/>
            <a:ext cx="5743575" cy="3429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a. Are you forgiving when you say, “I forgive you, but I will not forget what you did”?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3241" y="533400"/>
            <a:ext cx="5217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Forgiveness Quiz!</a:t>
            </a:r>
          </a:p>
        </p:txBody>
      </p:sp>
      <p:sp>
        <p:nvSpPr>
          <p:cNvPr id="8" name="Rectangle 7"/>
          <p:cNvSpPr/>
          <p:nvPr/>
        </p:nvSpPr>
        <p:spPr>
          <a:xfrm>
            <a:off x="6062230" y="1828800"/>
            <a:ext cx="2548370" cy="3505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izona" panose="00000400000000000000" pitchFamily="2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b.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c.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e.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f.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8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CD5B5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638800" cy="5028208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b. Are you forgiving when you are happy that something unfortunate has happened to someone who was unkind to you?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3241" y="533400"/>
            <a:ext cx="5217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Forgiveness Quiz!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2230" y="1828800"/>
            <a:ext cx="2548370" cy="3505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b.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c.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e.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f.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12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CD5B5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638800" cy="5028208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b. Are you forgiving when you are happy that something unfortunate has happened to someone who was unkind to you?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3241" y="533400"/>
            <a:ext cx="5217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Forgiveness Quiz!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2230" y="1828800"/>
            <a:ext cx="2548370" cy="3505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izona" panose="00000400000000000000" pitchFamily="2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e.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f.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1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p=11452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CD5B5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638800" cy="4525963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c. Are you forgiving when your brother or sister hits you and you don’t get mad?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3241" y="533400"/>
            <a:ext cx="5217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Forgiveness Quiz!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2230" y="1828800"/>
            <a:ext cx="2548370" cy="3505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e.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f.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CD5B5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638800" cy="4525963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c. Are you forgiving when your brother or sister hits you and you don’t get mad?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3241" y="533400"/>
            <a:ext cx="5217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Forgiveness Quiz!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2230" y="1828800"/>
            <a:ext cx="2548370" cy="3505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Yes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e.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f.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5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CD5B5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638800" cy="4525963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d. Are you forgiving when you want to get even with someone who has been unkind to you?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3241" y="533400"/>
            <a:ext cx="5217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Forgiveness Quiz!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2230" y="1828800"/>
            <a:ext cx="2548370" cy="3505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Yes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e.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f.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0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CD5B5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638800" cy="4525963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d. Are you forgiving when you want to get even with someone who has been unkind to you?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3241" y="533400"/>
            <a:ext cx="5217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Forgiveness Quiz!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2230" y="1828800"/>
            <a:ext cx="2548370" cy="3505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Yes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e.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f.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65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CD5B5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638800" cy="4525963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e. Are you forgiving when you stop talking to someone who has been unkind to you?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3241" y="533400"/>
            <a:ext cx="5217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Forgiveness Quiz!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1828800"/>
            <a:ext cx="2548370" cy="3505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Yes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e.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f.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29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CD5B5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638800" cy="4525963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e. Are you forgiving when you stop talking to someone who has been unkind to you?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3241" y="533400"/>
            <a:ext cx="5217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Forgiveness Quiz!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1828800"/>
            <a:ext cx="2548370" cy="3505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Yes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f.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62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CD5B5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638800" cy="4525963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0070C0"/>
                </a:solidFill>
              </a:rPr>
              <a:t>f. Are you forgiving when you stand up for someone who has been unkind to you?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3241" y="533400"/>
            <a:ext cx="5217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Forgiveness Quiz!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2230" y="1828800"/>
            <a:ext cx="2548370" cy="3505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Yes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f.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8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CD5B5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638800" cy="4525963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0070C0"/>
                </a:solidFill>
              </a:rPr>
              <a:t>f. Are you forgiving when you stand up for someone who has been unkind to you?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3241" y="533400"/>
            <a:ext cx="5217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Forgiveness Quiz!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2230" y="1752600"/>
            <a:ext cx="2548370" cy="3505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Yes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f. 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zona" panose="00000400000000000000" pitchFamily="2" charset="0"/>
              </a:rPr>
              <a:t>Yes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zona" panose="00000400000000000000" pitchFamily="2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66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CD5B5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638800" cy="4525963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g. Are you forgiving when you speak unkindly about the person you think has been unkind to you?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3241" y="533400"/>
            <a:ext cx="5217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Forgiveness Quiz!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19800" y="1828800"/>
            <a:ext cx="2548370" cy="3429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Yes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f. 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Yes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izona" panose="00000400000000000000" pitchFamily="2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22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CD5B5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638800" cy="4525963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g. Are you forgiving when you speak unkindly about the person you think has been unkind to you?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3241" y="533400"/>
            <a:ext cx="5217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Forgiveness Quiz!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19800" y="1828800"/>
            <a:ext cx="2548370" cy="3429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Yes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f. 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Yes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izona" panose="00000400000000000000" pitchFamily="2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zona" panose="00000400000000000000" pitchFamily="2" charset="0"/>
              </a:rPr>
              <a:t>No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9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2000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3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4000" kern="0" dirty="0" smtClean="0"/>
              <a:t>Next Slide - Song: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kern="0" dirty="0" smtClean="0"/>
              <a:t>Forgiveness </a:t>
            </a:r>
            <a:r>
              <a:rPr lang="en-US" sz="4000" kern="0" dirty="0" smtClean="0">
                <a:sym typeface="Wingdings" panose="05000000000000000000" pitchFamily="2" charset="2"/>
              </a:rPr>
              <a:t></a:t>
            </a:r>
            <a:endParaRPr lang="en-US" sz="4000" kern="0" dirty="0" smtClean="0"/>
          </a:p>
          <a:p>
            <a:pPr eaLnBrk="1" hangingPunct="1">
              <a:lnSpc>
                <a:spcPct val="90000"/>
              </a:lnSpc>
            </a:pPr>
            <a:endParaRPr lang="en-US" sz="4000" kern="0" dirty="0"/>
          </a:p>
          <a:p>
            <a:pPr eaLnBrk="1" hangingPunct="1">
              <a:lnSpc>
                <a:spcPct val="90000"/>
              </a:lnSpc>
            </a:pPr>
            <a:r>
              <a:rPr lang="en-US" sz="4000" kern="0" dirty="0" smtClean="0"/>
              <a:t>Download Here: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kern="0" dirty="0">
                <a:hlinkClick r:id="rId2"/>
              </a:rPr>
              <a:t>http://</a:t>
            </a:r>
            <a:r>
              <a:rPr lang="en-US" sz="2400" kern="0" dirty="0" smtClean="0">
                <a:hlinkClick r:id="rId2"/>
              </a:rPr>
              <a:t>youtu.be/xfkhqpl81NA</a:t>
            </a:r>
            <a:r>
              <a:rPr lang="en-US" sz="2400" kern="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3600" kern="0" dirty="0"/>
          </a:p>
          <a:p>
            <a:pPr eaLnBrk="1" hangingPunct="1">
              <a:lnSpc>
                <a:spcPct val="90000"/>
              </a:lnSpc>
            </a:pPr>
            <a:endParaRPr lang="en-US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310988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2000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3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4000" kern="0" dirty="0" smtClean="0"/>
              <a:t>Next Slide - Song: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kern="0" dirty="0" smtClean="0"/>
              <a:t>70 X 7 </a:t>
            </a:r>
            <a:r>
              <a:rPr lang="en-US" sz="4000" kern="0" dirty="0" smtClean="0">
                <a:sym typeface="Wingdings" panose="05000000000000000000" pitchFamily="2" charset="2"/>
              </a:rPr>
              <a:t></a:t>
            </a:r>
            <a:endParaRPr lang="en-US" sz="4000" kern="0" dirty="0" smtClean="0"/>
          </a:p>
          <a:p>
            <a:pPr eaLnBrk="1" hangingPunct="1">
              <a:lnSpc>
                <a:spcPct val="90000"/>
              </a:lnSpc>
            </a:pPr>
            <a:endParaRPr lang="en-US" sz="4000" kern="0" dirty="0"/>
          </a:p>
          <a:p>
            <a:pPr eaLnBrk="1" hangingPunct="1">
              <a:lnSpc>
                <a:spcPct val="90000"/>
              </a:lnSpc>
            </a:pPr>
            <a:r>
              <a:rPr lang="en-US" sz="4000" kern="0" dirty="0" smtClean="0"/>
              <a:t>Download Here: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kern="0">
                <a:hlinkClick r:id="rId2"/>
              </a:rPr>
              <a:t>http://</a:t>
            </a:r>
            <a:r>
              <a:rPr lang="en-US" sz="2400" kern="0" smtClean="0">
                <a:hlinkClick r:id="rId2"/>
              </a:rPr>
              <a:t>youtu.be/vUGXtfsEzeU</a:t>
            </a:r>
            <a:r>
              <a:rPr lang="en-US" sz="2400" kern="0" smtClean="0"/>
              <a:t> </a:t>
            </a:r>
            <a:endParaRPr lang="en-US" sz="3600" kern="0" dirty="0"/>
          </a:p>
          <a:p>
            <a:pPr eaLnBrk="1" hangingPunct="1">
              <a:lnSpc>
                <a:spcPct val="90000"/>
              </a:lnSpc>
            </a:pPr>
            <a:endParaRPr lang="en-US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241818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0" y="3657601"/>
            <a:ext cx="3989893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3038935"/>
            <a:ext cx="4876800" cy="3819065"/>
          </a:xfrm>
          <a:noFill/>
        </p:spPr>
        <p:txBody>
          <a:bodyPr lIns="0" tIns="0" rIns="0" bIns="0"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smtClean="0"/>
              <a:t>John Wesley Said: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 smtClean="0"/>
              <a:t>“…the preacher was describing the change which God works in the heart through faith in Christ and I felt my heart strangely warmed.”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 smtClean="0"/>
              <a:t>Jesus makes His presence Known by a small voice!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5144253" y="1483"/>
            <a:ext cx="3861646" cy="289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482"/>
            <a:ext cx="5257800" cy="327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/>
              <a:t>Is Jesus Speaking to You?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“They </a:t>
            </a:r>
            <a:r>
              <a:rPr lang="en-US" sz="2800" b="1" dirty="0"/>
              <a:t>said to each other, </a:t>
            </a:r>
            <a:r>
              <a:rPr lang="en-US" sz="2800" b="1" dirty="0" smtClean="0"/>
              <a:t>‘Did </a:t>
            </a:r>
            <a:r>
              <a:rPr lang="en-US" sz="2800" b="1" dirty="0"/>
              <a:t>not our hearts burn within us while he talked to us on the road, while he opened to us the Scriptures</a:t>
            </a:r>
            <a:r>
              <a:rPr lang="en-US" sz="2800" b="1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72046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099586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71083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4479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156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 rotWithShape="1"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4901"/>
          <a:stretch/>
        </p:blipFill>
        <p:spPr bwMode="auto">
          <a:xfrm>
            <a:off x="34523" y="0"/>
            <a:ext cx="4375688" cy="389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410211" y="0"/>
            <a:ext cx="4733789" cy="6858000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rgbClr val="F5F5F5"/>
              </a:buClr>
              <a:buNone/>
            </a:pPr>
            <a:r>
              <a:rPr lang="en-US" sz="3200" dirty="0" smtClean="0"/>
              <a:t>Important Questions</a:t>
            </a: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know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here, waiting to save you right now?</a:t>
            </a:r>
            <a:r>
              <a:rPr lang="en-US" sz="3200" dirty="0" smtClean="0"/>
              <a:t> </a:t>
            </a:r>
          </a:p>
        </p:txBody>
      </p:sp>
      <p:pic>
        <p:nvPicPr>
          <p:cNvPr id="1026" name="Picture 2" descr="http://2.bp.blogspot.com/-hRYmUc3XEAA/UHBTVCLCBXI/AAAAAAAAEDQ/zszKIJ9k6Y8/s1600/prayer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2" r="2680" b="9729"/>
          <a:stretch/>
        </p:blipFill>
        <p:spPr bwMode="auto">
          <a:xfrm>
            <a:off x="7401" y="3478884"/>
            <a:ext cx="4402810" cy="33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0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lIns="0" tIns="0" rIns="0" bIns="0"/>
          <a:lstStyle/>
          <a:p>
            <a:r>
              <a:rPr lang="en-US" sz="3600" dirty="0" smtClean="0"/>
              <a:t>The Prayer of a Sinner Turning to Jesus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4513"/>
          </a:xfrm>
        </p:spPr>
        <p:txBody>
          <a:bodyPr lIns="91440" tIns="0" rIns="0" bIns="0"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Dear Jesus, </a:t>
            </a:r>
            <a:r>
              <a:rPr lang="en-US" dirty="0"/>
              <a:t>I know that I have sinned against </a:t>
            </a:r>
            <a:r>
              <a:rPr lang="en-US" dirty="0" smtClean="0"/>
              <a:t>You </a:t>
            </a:r>
            <a:r>
              <a:rPr lang="en-US" dirty="0"/>
              <a:t>and that my sins separate me from </a:t>
            </a:r>
            <a:r>
              <a:rPr lang="en-US" dirty="0" smtClean="0"/>
              <a:t>You</a:t>
            </a:r>
            <a:r>
              <a:rPr lang="en-US" dirty="0"/>
              <a:t>. </a:t>
            </a: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am truly sorry. </a:t>
            </a: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Right now, I turn </a:t>
            </a:r>
            <a:r>
              <a:rPr lang="en-US" dirty="0"/>
              <a:t>away from my sinful past 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Please </a:t>
            </a:r>
            <a:r>
              <a:rPr lang="en-US" dirty="0"/>
              <a:t>forgive me, and help me </a:t>
            </a:r>
            <a:r>
              <a:rPr lang="en-US" dirty="0" smtClean="0"/>
              <a:t>to keep from sin.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believe Y</a:t>
            </a:r>
            <a:r>
              <a:rPr lang="en-US" dirty="0" smtClean="0"/>
              <a:t>ou died </a:t>
            </a:r>
            <a:r>
              <a:rPr lang="en-US" dirty="0"/>
              <a:t>for my </a:t>
            </a:r>
            <a:r>
              <a:rPr lang="en-US" dirty="0" smtClean="0"/>
              <a:t>sins.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Believe You rose </a:t>
            </a:r>
            <a:r>
              <a:rPr lang="en-US" dirty="0"/>
              <a:t>from the dead, </a:t>
            </a:r>
            <a:r>
              <a:rPr lang="en-US" dirty="0" smtClean="0"/>
              <a:t> you are </a:t>
            </a:r>
            <a:r>
              <a:rPr lang="en-US" dirty="0"/>
              <a:t>alive, and </a:t>
            </a:r>
            <a:r>
              <a:rPr lang="en-US" dirty="0" smtClean="0"/>
              <a:t>you hear this prayer from my heart.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invite Y</a:t>
            </a:r>
            <a:r>
              <a:rPr lang="en-US" dirty="0" smtClean="0"/>
              <a:t>ou Jesus to be both my </a:t>
            </a:r>
            <a:r>
              <a:rPr lang="en-US" dirty="0"/>
              <a:t>Savior and the Lord of my </a:t>
            </a:r>
            <a:r>
              <a:rPr lang="en-US" dirty="0" smtClean="0"/>
              <a:t>life.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want You to rule </a:t>
            </a:r>
            <a:r>
              <a:rPr lang="en-US" dirty="0" smtClean="0"/>
              <a:t>my life from now on.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9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689734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374702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tripeycatmusic.com/70x7/images/seventytimessevenlogo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23" b="10696"/>
          <a:stretch/>
        </p:blipFill>
        <p:spPr bwMode="auto">
          <a:xfrm>
            <a:off x="838200" y="914400"/>
            <a:ext cx="7391400" cy="58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3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kern="0" dirty="0" smtClean="0"/>
              <a:t>Forgiveness: God’s Required Course:</a:t>
            </a:r>
          </a:p>
        </p:txBody>
      </p:sp>
    </p:spTree>
    <p:extLst>
      <p:ext uri="{BB962C8B-B14F-4D97-AF65-F5344CB8AC3E}">
        <p14:creationId xmlns:p14="http://schemas.microsoft.com/office/powerpoint/2010/main" val="24290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dirty="0"/>
              <a:t>b</a:t>
            </a:r>
            <a:r>
              <a:rPr lang="en-US" sz="3000" b="1" dirty="0" smtClean="0"/>
              <a:t>een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718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5105400"/>
            <a:ext cx="9144000" cy="16764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 dirty="0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James 4:8 WNT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15240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lgerian" pitchFamily="82" charset="0"/>
              </a:rPr>
              <a:t>Altar Time</a:t>
            </a:r>
            <a:endParaRPr lang="en-US" sz="6600" dirty="0">
              <a:latin typeface="Algerian" pitchFamily="82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429000" cy="2819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4000" dirty="0" smtClean="0"/>
              <a:t>“Draw near to God, and He will draw near to you… </a:t>
            </a:r>
          </a:p>
        </p:txBody>
      </p:sp>
    </p:spTree>
    <p:extLst>
      <p:ext uri="{BB962C8B-B14F-4D97-AF65-F5344CB8AC3E}">
        <p14:creationId xmlns:p14="http://schemas.microsoft.com/office/powerpoint/2010/main" val="16472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7544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http://campaignkerusso.org/?p=11452</a:t>
            </a:r>
            <a:r>
              <a:rPr lang="en-US" sz="2000" b="1" u="sng" dirty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654" y="0"/>
            <a:ext cx="9166654" cy="11430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2800" dirty="0" smtClean="0"/>
              <a:t>See www.Aggielandfaith.org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42446" y="1143000"/>
            <a:ext cx="6001554" cy="5715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Three </a:t>
            </a:r>
            <a:r>
              <a:rPr lang="en-US" sz="3600" dirty="0"/>
              <a:t>Sunday </a:t>
            </a:r>
            <a:r>
              <a:rPr lang="en-US" sz="3600" dirty="0" smtClean="0"/>
              <a:t>Services</a:t>
            </a:r>
            <a:endParaRPr lang="en-US" sz="3600" dirty="0"/>
          </a:p>
          <a:p>
            <a:pPr marL="0" indent="0">
              <a:buNone/>
            </a:pPr>
            <a:r>
              <a:rPr lang="en-US" sz="2600" u="sng" dirty="0"/>
              <a:t>First Sunday </a:t>
            </a:r>
            <a:r>
              <a:rPr lang="en-US" sz="2600" u="sng" dirty="0" smtClean="0"/>
              <a:t>Service:</a:t>
            </a:r>
            <a:endParaRPr lang="en-US" sz="2600" u="sng" dirty="0"/>
          </a:p>
          <a:p>
            <a:r>
              <a:rPr lang="en-US" sz="2000" dirty="0" smtClean="0"/>
              <a:t>Basics – 15-20 min.</a:t>
            </a:r>
            <a:endParaRPr lang="en-US" sz="2000" dirty="0"/>
          </a:p>
          <a:p>
            <a:r>
              <a:rPr lang="en-US" sz="2000" dirty="0"/>
              <a:t>Includes – Snacks, Crafts, </a:t>
            </a:r>
            <a:r>
              <a:rPr lang="en-US" sz="2000" dirty="0" smtClean="0"/>
              <a:t>Prizes &amp; </a:t>
            </a:r>
            <a:r>
              <a:rPr lang="en-US" sz="2000" dirty="0"/>
              <a:t>Bible </a:t>
            </a:r>
            <a:endParaRPr lang="en-US" sz="2000" dirty="0" smtClean="0"/>
          </a:p>
          <a:p>
            <a:r>
              <a:rPr lang="en-US" sz="2000" dirty="0" smtClean="0"/>
              <a:t>We </a:t>
            </a:r>
            <a:r>
              <a:rPr lang="en-US" sz="2000" dirty="0"/>
              <a:t>are going through the New </a:t>
            </a:r>
            <a:r>
              <a:rPr lang="en-US" sz="2000" dirty="0" smtClean="0"/>
              <a:t>Testament</a:t>
            </a:r>
            <a:endParaRPr lang="en-US" sz="2000" dirty="0"/>
          </a:p>
          <a:p>
            <a:pPr marL="0" indent="0">
              <a:buNone/>
            </a:pPr>
            <a:r>
              <a:rPr lang="en-US" sz="2600" u="sng" dirty="0"/>
              <a:t>Second Sunday </a:t>
            </a:r>
            <a:r>
              <a:rPr lang="en-US" sz="2600" u="sng" dirty="0" smtClean="0"/>
              <a:t>Service:</a:t>
            </a:r>
            <a:endParaRPr lang="en-US" sz="2600" u="sng" dirty="0"/>
          </a:p>
          <a:p>
            <a:r>
              <a:rPr lang="en-US" sz="2000" dirty="0" smtClean="0"/>
              <a:t>Middle Level </a:t>
            </a:r>
            <a:r>
              <a:rPr lang="en-US" sz="2000" dirty="0"/>
              <a:t> – </a:t>
            </a:r>
            <a:r>
              <a:rPr lang="en-US" sz="2000" dirty="0" smtClean="0"/>
              <a:t>20-30 min.</a:t>
            </a:r>
            <a:endParaRPr lang="en-US" sz="2000" dirty="0"/>
          </a:p>
          <a:p>
            <a:r>
              <a:rPr lang="en-US" sz="2000" dirty="0"/>
              <a:t>Includes – Snacks, </a:t>
            </a:r>
            <a:r>
              <a:rPr lang="en-US" sz="2000" dirty="0" smtClean="0"/>
              <a:t>Prizes &amp; </a:t>
            </a:r>
            <a:r>
              <a:rPr lang="en-US" sz="2000" dirty="0"/>
              <a:t>Bible </a:t>
            </a:r>
            <a:endParaRPr lang="en-US" sz="2000" dirty="0" smtClean="0"/>
          </a:p>
          <a:p>
            <a:r>
              <a:rPr lang="en-US" sz="2000" dirty="0" smtClean="0"/>
              <a:t>We </a:t>
            </a:r>
            <a:r>
              <a:rPr lang="en-US" sz="2000" dirty="0"/>
              <a:t>are going through the Old </a:t>
            </a:r>
            <a:r>
              <a:rPr lang="en-US" sz="2000" dirty="0" smtClean="0"/>
              <a:t>Testament</a:t>
            </a:r>
            <a:endParaRPr lang="en-US" sz="2000" dirty="0"/>
          </a:p>
          <a:p>
            <a:pPr marL="0" indent="0">
              <a:buNone/>
            </a:pPr>
            <a:r>
              <a:rPr lang="en-US" sz="2600" u="sng" dirty="0"/>
              <a:t>Third Sunday </a:t>
            </a:r>
            <a:r>
              <a:rPr lang="en-US" sz="2600" u="sng" dirty="0" smtClean="0"/>
              <a:t>Service:</a:t>
            </a:r>
            <a:endParaRPr lang="en-US" sz="2600" u="sng" dirty="0"/>
          </a:p>
          <a:p>
            <a:r>
              <a:rPr lang="en-US" sz="2000" dirty="0" smtClean="0"/>
              <a:t>Advanced – 30-40 min.</a:t>
            </a:r>
            <a:endParaRPr lang="en-US" sz="2000" dirty="0"/>
          </a:p>
          <a:p>
            <a:r>
              <a:rPr lang="en-US" sz="2000" dirty="0"/>
              <a:t>Includes – Snacks, </a:t>
            </a:r>
            <a:r>
              <a:rPr lang="en-US" sz="2000" dirty="0" smtClean="0"/>
              <a:t>Prizes &amp; Bible</a:t>
            </a:r>
            <a:endParaRPr lang="en-US" sz="2000" dirty="0"/>
          </a:p>
          <a:p>
            <a:r>
              <a:rPr lang="en-US" sz="2000" dirty="0" smtClean="0"/>
              <a:t>We </a:t>
            </a:r>
            <a:r>
              <a:rPr lang="en-US" sz="2000" dirty="0"/>
              <a:t>are studying the </a:t>
            </a:r>
            <a:r>
              <a:rPr lang="en-US" sz="2000" dirty="0" smtClean="0"/>
              <a:t>Tabernacle</a:t>
            </a:r>
            <a:endParaRPr lang="en-US" sz="2000" dirty="0"/>
          </a:p>
        </p:txBody>
      </p:sp>
      <p:pic>
        <p:nvPicPr>
          <p:cNvPr id="5" name="Picture 5" descr="church-in-the-pa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colorTemperature colorTemp="6333"/>
                    </a14:imgEffect>
                    <a14:imgEffect>
                      <a14:saturation sat="202000"/>
                    </a14:imgEffect>
                    <a14:imgEffect>
                      <a14:brightnessContrast bright="4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9" r="3635"/>
          <a:stretch/>
        </p:blipFill>
        <p:spPr bwMode="auto">
          <a:xfrm>
            <a:off x="-10733" y="4042379"/>
            <a:ext cx="3005070" cy="281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hot_dog_iStock_000001755412_270x2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46" t="12758" b="19264"/>
          <a:stretch/>
        </p:blipFill>
        <p:spPr bwMode="auto">
          <a:xfrm>
            <a:off x="0" y="1411869"/>
            <a:ext cx="2994337" cy="263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555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http://campaignkerusso.org/?p=11452</a:t>
            </a:r>
            <a:r>
              <a:rPr lang="en-US" sz="2000" b="1" u="sng" dirty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62000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3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4000" kern="0" dirty="0" smtClean="0"/>
              <a:t>Next Slide - Video: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kern="0" dirty="0" smtClean="0"/>
              <a:t>Peter Asks Jesus </a:t>
            </a:r>
            <a:r>
              <a:rPr lang="en-US" sz="4000" kern="0" dirty="0" smtClean="0">
                <a:sym typeface="Wingdings" panose="05000000000000000000" pitchFamily="2" charset="2"/>
              </a:rPr>
              <a:t></a:t>
            </a:r>
            <a:endParaRPr lang="en-US" sz="4000" kern="0" dirty="0" smtClean="0"/>
          </a:p>
          <a:p>
            <a:pPr eaLnBrk="1" hangingPunct="1">
              <a:lnSpc>
                <a:spcPct val="90000"/>
              </a:lnSpc>
            </a:pPr>
            <a:endParaRPr lang="en-US" sz="4000" kern="0" dirty="0"/>
          </a:p>
          <a:p>
            <a:pPr eaLnBrk="1" hangingPunct="1">
              <a:lnSpc>
                <a:spcPct val="90000"/>
              </a:lnSpc>
            </a:pPr>
            <a:r>
              <a:rPr lang="en-US" sz="4000" kern="0" dirty="0" smtClean="0"/>
              <a:t>Download Here: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kern="0" dirty="0">
                <a:hlinkClick r:id="rId2"/>
              </a:rPr>
              <a:t>http://</a:t>
            </a:r>
            <a:r>
              <a:rPr lang="en-US" sz="2400" kern="0" dirty="0" smtClean="0">
                <a:hlinkClick r:id="rId2"/>
              </a:rPr>
              <a:t>youtu.be/uErRFFpgK4w</a:t>
            </a:r>
            <a:r>
              <a:rPr lang="en-US" sz="2400" kern="0" dirty="0" smtClean="0"/>
              <a:t> </a:t>
            </a:r>
            <a:endParaRPr lang="en-US" sz="3600" kern="0" dirty="0"/>
          </a:p>
          <a:p>
            <a:pPr eaLnBrk="1" hangingPunct="1">
              <a:lnSpc>
                <a:spcPct val="90000"/>
              </a:lnSpc>
            </a:pPr>
            <a:endParaRPr lang="en-US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195416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tripeycatmusic.com/70x7/images/seventytimessevenlogo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23" b="10696"/>
          <a:stretch/>
        </p:blipFill>
        <p:spPr bwMode="auto">
          <a:xfrm>
            <a:off x="838200" y="914400"/>
            <a:ext cx="7391400" cy="58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3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kern="0" dirty="0" smtClean="0"/>
              <a:t>Forgiveness: God’s Required Course:</a:t>
            </a:r>
          </a:p>
        </p:txBody>
      </p:sp>
    </p:spTree>
    <p:extLst>
      <p:ext uri="{BB962C8B-B14F-4D97-AF65-F5344CB8AC3E}">
        <p14:creationId xmlns:p14="http://schemas.microsoft.com/office/powerpoint/2010/main" val="24290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62000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3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4000" kern="0" dirty="0" smtClean="0"/>
              <a:t>Next Slide - Video: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kern="0" dirty="0" smtClean="0"/>
              <a:t>The Unmerciful Servant</a:t>
            </a:r>
            <a:r>
              <a:rPr lang="en-US" sz="4000" kern="0" dirty="0" smtClean="0">
                <a:sym typeface="Wingdings" panose="05000000000000000000" pitchFamily="2" charset="2"/>
              </a:rPr>
              <a:t></a:t>
            </a:r>
            <a:endParaRPr lang="en-US" sz="4000" kern="0" dirty="0" smtClean="0"/>
          </a:p>
          <a:p>
            <a:pPr eaLnBrk="1" hangingPunct="1">
              <a:lnSpc>
                <a:spcPct val="90000"/>
              </a:lnSpc>
            </a:pPr>
            <a:endParaRPr lang="en-US" sz="4000" kern="0" dirty="0"/>
          </a:p>
          <a:p>
            <a:pPr eaLnBrk="1" hangingPunct="1">
              <a:lnSpc>
                <a:spcPct val="90000"/>
              </a:lnSpc>
            </a:pPr>
            <a:r>
              <a:rPr lang="en-US" sz="4000" kern="0" dirty="0" smtClean="0"/>
              <a:t>Download Here: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kern="0" dirty="0">
                <a:hlinkClick r:id="rId2"/>
              </a:rPr>
              <a:t>http://</a:t>
            </a:r>
            <a:r>
              <a:rPr lang="en-US" sz="2400" kern="0" dirty="0" smtClean="0">
                <a:hlinkClick r:id="rId2"/>
              </a:rPr>
              <a:t>youtu.be/TtabXcm1Ap0</a:t>
            </a:r>
            <a:r>
              <a:rPr lang="en-US" sz="2400" kern="0" dirty="0" smtClean="0"/>
              <a:t> </a:t>
            </a:r>
            <a:endParaRPr lang="en-US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597249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ricope.org/buls-notes/images/unforgiving_servan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  <a14:imgEffect>
                      <a14:colorTemperature colorTemp="6336"/>
                    </a14:imgEffect>
                    <a14:imgEffect>
                      <a14:saturation sat="121000"/>
                    </a14:imgEffect>
                    <a14:imgEffect>
                      <a14:brightnessContrast bright="11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9" y="0"/>
            <a:ext cx="69272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23169678"/>
              </p:ext>
            </p:extLst>
          </p:nvPr>
        </p:nvGraphicFramePr>
        <p:xfrm>
          <a:off x="76200" y="1219200"/>
          <a:ext cx="3505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816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oshuapack.com/wp-content/uploads/2009/07/milliondollars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8000"/>
                    </a14:imgEffect>
                    <a14:imgEffect>
                      <a14:colorTemperature colorTemp="7674"/>
                    </a14:imgEffect>
                    <a14:imgEffect>
                      <a14:saturation sat="219000"/>
                    </a14:imgEffect>
                    <a14:imgEffect>
                      <a14:brightnessContrast bright="7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66" y="9906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50190561"/>
              </p:ext>
            </p:extLst>
          </p:nvPr>
        </p:nvGraphicFramePr>
        <p:xfrm>
          <a:off x="0" y="1390650"/>
          <a:ext cx="577041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96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1594</Words>
  <Application>Microsoft Office PowerPoint</Application>
  <PresentationFormat>On-screen Show (4:3)</PresentationFormat>
  <Paragraphs>253</Paragraphs>
  <Slides>49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Refined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Sinner‘s Prayer?</vt:lpstr>
      <vt:lpstr>A prayer of faith  Pray this prayer if :</vt:lpstr>
      <vt:lpstr>We Declare Our Faith Publicly Because Jesus Declared His LOVE Publicly</vt:lpstr>
      <vt:lpstr>PowerPoint Presentation</vt:lpstr>
      <vt:lpstr>The Prayer of a Sinner Turning to Jesus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155</cp:revision>
  <dcterms:created xsi:type="dcterms:W3CDTF">2012-08-28T02:53:07Z</dcterms:created>
  <dcterms:modified xsi:type="dcterms:W3CDTF">2014-03-28T04:20:31Z</dcterms:modified>
</cp:coreProperties>
</file>