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3"/>
  </p:notesMasterIdLst>
  <p:sldIdLst>
    <p:sldId id="631" r:id="rId2"/>
    <p:sldId id="623" r:id="rId3"/>
    <p:sldId id="632" r:id="rId4"/>
    <p:sldId id="633" r:id="rId5"/>
    <p:sldId id="634" r:id="rId6"/>
    <p:sldId id="635" r:id="rId7"/>
    <p:sldId id="636" r:id="rId8"/>
    <p:sldId id="637" r:id="rId9"/>
    <p:sldId id="638" r:id="rId10"/>
    <p:sldId id="639" r:id="rId11"/>
    <p:sldId id="640" r:id="rId12"/>
    <p:sldId id="641" r:id="rId13"/>
    <p:sldId id="642" r:id="rId14"/>
    <p:sldId id="643" r:id="rId15"/>
    <p:sldId id="644" r:id="rId16"/>
    <p:sldId id="645" r:id="rId17"/>
    <p:sldId id="646" r:id="rId18"/>
    <p:sldId id="647" r:id="rId19"/>
    <p:sldId id="648" r:id="rId20"/>
    <p:sldId id="649" r:id="rId21"/>
    <p:sldId id="650" r:id="rId22"/>
    <p:sldId id="651" r:id="rId23"/>
    <p:sldId id="652" r:id="rId24"/>
    <p:sldId id="653" r:id="rId25"/>
    <p:sldId id="654" r:id="rId26"/>
    <p:sldId id="662" r:id="rId27"/>
    <p:sldId id="656" r:id="rId28"/>
    <p:sldId id="657" r:id="rId29"/>
    <p:sldId id="658" r:id="rId30"/>
    <p:sldId id="659" r:id="rId31"/>
    <p:sldId id="1230" r:id="rId32"/>
    <p:sldId id="437" r:id="rId33"/>
    <p:sldId id="438" r:id="rId34"/>
    <p:sldId id="353" r:id="rId35"/>
    <p:sldId id="439" r:id="rId36"/>
    <p:sldId id="1231" r:id="rId37"/>
    <p:sldId id="443" r:id="rId38"/>
    <p:sldId id="444" r:id="rId39"/>
    <p:sldId id="440" r:id="rId40"/>
    <p:sldId id="445" r:id="rId41"/>
    <p:sldId id="354"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0E00"/>
    <a:srgbClr val="00D000"/>
    <a:srgbClr val="1A5035"/>
    <a:srgbClr val="F6FF3F"/>
    <a:srgbClr val="D2E3E6"/>
    <a:srgbClr val="E2E2E2"/>
    <a:srgbClr val="FFC04F"/>
    <a:srgbClr val="0F0807"/>
    <a:srgbClr val="1E1F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75" autoAdjust="0"/>
    <p:restoredTop sz="94349" autoAdjust="0"/>
  </p:normalViewPr>
  <p:slideViewPr>
    <p:cSldViewPr>
      <p:cViewPr>
        <p:scale>
          <a:sx n="73" d="100"/>
          <a:sy n="73" d="100"/>
        </p:scale>
        <p:origin x="235"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A5EE18-08E7-4254-8B98-81F6FC098D3B}" type="datetimeFigureOut">
              <a:rPr lang="en-US" smtClean="0"/>
              <a:t>8/5/2023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185DB6-EF8F-421D-A261-9B5A6C00701D}" type="slidenum">
              <a:rPr lang="en-US" smtClean="0"/>
              <a:t>‹#›</a:t>
            </a:fld>
            <a:endParaRPr lang="en-US"/>
          </a:p>
        </p:txBody>
      </p:sp>
    </p:spTree>
    <p:extLst>
      <p:ext uri="{BB962C8B-B14F-4D97-AF65-F5344CB8AC3E}">
        <p14:creationId xmlns:p14="http://schemas.microsoft.com/office/powerpoint/2010/main" val="160275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85DB6-EF8F-421D-A261-9B5A6C00701D}" type="slidenum">
              <a:rPr lang="en-US" smtClean="0"/>
              <a:t>5</a:t>
            </a:fld>
            <a:endParaRPr lang="en-US"/>
          </a:p>
        </p:txBody>
      </p:sp>
    </p:spTree>
    <p:extLst>
      <p:ext uri="{BB962C8B-B14F-4D97-AF65-F5344CB8AC3E}">
        <p14:creationId xmlns:p14="http://schemas.microsoft.com/office/powerpoint/2010/main" val="2492443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1128643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36</a:t>
            </a:fld>
            <a:endParaRPr lang="en-US"/>
          </a:p>
        </p:txBody>
      </p:sp>
    </p:spTree>
    <p:extLst>
      <p:ext uri="{BB962C8B-B14F-4D97-AF65-F5344CB8AC3E}">
        <p14:creationId xmlns:p14="http://schemas.microsoft.com/office/powerpoint/2010/main" val="1518423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39</a:t>
            </a:fld>
            <a:endParaRPr lang="en-US"/>
          </a:p>
        </p:txBody>
      </p:sp>
    </p:spTree>
    <p:extLst>
      <p:ext uri="{BB962C8B-B14F-4D97-AF65-F5344CB8AC3E}">
        <p14:creationId xmlns:p14="http://schemas.microsoft.com/office/powerpoint/2010/main" val="74141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p:spPr>
          <p:txBody>
            <a:bodyPr wrap="none" anchor="ctr"/>
            <a:lstStyle/>
            <a:p>
              <a:pPr>
                <a:defRPr/>
              </a:pPr>
              <a:endParaRPr lang="en-US"/>
            </a:p>
          </p:txBody>
        </p:sp>
      </p:grpSp>
      <p:sp>
        <p:nvSpPr>
          <p:cNvPr id="12800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12800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6512A062-A6D3-4986-8F62-467F63C0B891}" type="slidenum">
              <a:rPr lang="en-US"/>
              <a:pPr>
                <a:defRPr/>
              </a:pPr>
              <a:t>‹#›</a:t>
            </a:fld>
            <a:endParaRPr lang="en-US"/>
          </a:p>
        </p:txBody>
      </p:sp>
    </p:spTree>
    <p:extLst>
      <p:ext uri="{BB962C8B-B14F-4D97-AF65-F5344CB8AC3E}">
        <p14:creationId xmlns:p14="http://schemas.microsoft.com/office/powerpoint/2010/main" val="2448957995"/>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556FB9E0-5C4A-4AD1-9546-D1254EF0FDE0}" type="slidenum">
              <a:rPr lang="en-US"/>
              <a:pPr>
                <a:defRPr/>
              </a:pPr>
              <a:t>‹#›</a:t>
            </a:fld>
            <a:endParaRPr lang="en-US"/>
          </a:p>
        </p:txBody>
      </p:sp>
    </p:spTree>
    <p:extLst>
      <p:ext uri="{BB962C8B-B14F-4D97-AF65-F5344CB8AC3E}">
        <p14:creationId xmlns:p14="http://schemas.microsoft.com/office/powerpoint/2010/main" val="349558939"/>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396888786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9778733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649830F4-A887-4DC2-BE9D-C55DB5B2A9BA}" type="slidenum">
              <a:rPr lang="en-US"/>
              <a:pPr>
                <a:defRPr/>
              </a:pPr>
              <a:t>‹#›</a:t>
            </a:fld>
            <a:endParaRPr lang="en-US"/>
          </a:p>
        </p:txBody>
      </p:sp>
    </p:spTree>
    <p:extLst>
      <p:ext uri="{BB962C8B-B14F-4D97-AF65-F5344CB8AC3E}">
        <p14:creationId xmlns:p14="http://schemas.microsoft.com/office/powerpoint/2010/main" val="1655573590"/>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7D0523AB-C533-4C49-8378-3CE941C48F5B}" type="slidenum">
              <a:rPr lang="en-US"/>
              <a:pPr>
                <a:defRPr/>
              </a:pPr>
              <a:t>‹#›</a:t>
            </a:fld>
            <a:endParaRPr lang="en-US"/>
          </a:p>
        </p:txBody>
      </p:sp>
    </p:spTree>
    <p:extLst>
      <p:ext uri="{BB962C8B-B14F-4D97-AF65-F5344CB8AC3E}">
        <p14:creationId xmlns:p14="http://schemas.microsoft.com/office/powerpoint/2010/main" val="793325753"/>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32CE2275-51E8-44F7-A367-6C1F9AA537C6}" type="slidenum">
              <a:rPr lang="en-US"/>
              <a:pPr>
                <a:defRPr/>
              </a:pPr>
              <a:t>‹#›</a:t>
            </a:fld>
            <a:endParaRPr lang="en-US"/>
          </a:p>
        </p:txBody>
      </p:sp>
    </p:spTree>
    <p:extLst>
      <p:ext uri="{BB962C8B-B14F-4D97-AF65-F5344CB8AC3E}">
        <p14:creationId xmlns:p14="http://schemas.microsoft.com/office/powerpoint/2010/main" val="2097031234"/>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vl1pPr>
          </a:lstStyle>
          <a:p>
            <a:pPr>
              <a:defRPr/>
            </a:pPr>
            <a:endParaRPr lang="en-US"/>
          </a:p>
        </p:txBody>
      </p:sp>
      <p:sp>
        <p:nvSpPr>
          <p:cNvPr id="8" name="Rectangle 9"/>
          <p:cNvSpPr>
            <a:spLocks noGrp="1" noChangeArrowheads="1"/>
          </p:cNvSpPr>
          <p:nvPr>
            <p:ph type="ftr" sz="quarter" idx="11"/>
          </p:nvPr>
        </p:nvSpPr>
        <p:spPr/>
        <p:txBody>
          <a:bodyPr/>
          <a:lstStyle>
            <a:lvl1pPr>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330A9AF9-FBED-4818-B711-450CCA485E9F}" type="slidenum">
              <a:rPr lang="en-US"/>
              <a:pPr>
                <a:defRPr/>
              </a:pPr>
              <a:t>‹#›</a:t>
            </a:fld>
            <a:endParaRPr lang="en-US"/>
          </a:p>
        </p:txBody>
      </p:sp>
    </p:spTree>
    <p:extLst>
      <p:ext uri="{BB962C8B-B14F-4D97-AF65-F5344CB8AC3E}">
        <p14:creationId xmlns:p14="http://schemas.microsoft.com/office/powerpoint/2010/main" val="597655210"/>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vl1pPr>
          </a:lstStyle>
          <a:p>
            <a:pPr>
              <a:defRPr/>
            </a:pPr>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5DEB4A8C-433B-4654-9B80-FFF003B22764}" type="slidenum">
              <a:rPr lang="en-US"/>
              <a:pPr>
                <a:defRPr/>
              </a:pPr>
              <a:t>‹#›</a:t>
            </a:fld>
            <a:endParaRPr lang="en-US"/>
          </a:p>
        </p:txBody>
      </p:sp>
    </p:spTree>
    <p:extLst>
      <p:ext uri="{BB962C8B-B14F-4D97-AF65-F5344CB8AC3E}">
        <p14:creationId xmlns:p14="http://schemas.microsoft.com/office/powerpoint/2010/main" val="3881063247"/>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A214D43B-E9C6-4552-ADD5-20D8A5C9E015}" type="slidenum">
              <a:rPr lang="en-US"/>
              <a:pPr>
                <a:defRPr/>
              </a:pPr>
              <a:t>‹#›</a:t>
            </a:fld>
            <a:endParaRPr lang="en-US"/>
          </a:p>
        </p:txBody>
      </p:sp>
    </p:spTree>
    <p:extLst>
      <p:ext uri="{BB962C8B-B14F-4D97-AF65-F5344CB8AC3E}">
        <p14:creationId xmlns:p14="http://schemas.microsoft.com/office/powerpoint/2010/main" val="3431366677"/>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391B8CAD-2BEA-46D4-BA19-5A3B75D1E2CB}" type="slidenum">
              <a:rPr lang="en-US"/>
              <a:pPr>
                <a:defRPr/>
              </a:pPr>
              <a:t>‹#›</a:t>
            </a:fld>
            <a:endParaRPr lang="en-US"/>
          </a:p>
        </p:txBody>
      </p:sp>
    </p:spTree>
    <p:extLst>
      <p:ext uri="{BB962C8B-B14F-4D97-AF65-F5344CB8AC3E}">
        <p14:creationId xmlns:p14="http://schemas.microsoft.com/office/powerpoint/2010/main" val="3456120630"/>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970BE490-A5CA-4F66-A360-DF96D531C523}" type="slidenum">
              <a:rPr lang="en-US"/>
              <a:pPr>
                <a:defRPr/>
              </a:pPr>
              <a:t>‹#›</a:t>
            </a:fld>
            <a:endParaRPr lang="en-US"/>
          </a:p>
        </p:txBody>
      </p:sp>
    </p:spTree>
    <p:extLst>
      <p:ext uri="{BB962C8B-B14F-4D97-AF65-F5344CB8AC3E}">
        <p14:creationId xmlns:p14="http://schemas.microsoft.com/office/powerpoint/2010/main" val="917301731"/>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2697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12698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126981"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a:defRPr/>
              </a:pPr>
              <a:endParaRPr lang="en-US"/>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98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defRPr>
            </a:lvl1pPr>
          </a:lstStyle>
          <a:p>
            <a:pPr>
              <a:defRPr/>
            </a:pPr>
            <a:endParaRPr lang="en-US"/>
          </a:p>
        </p:txBody>
      </p:sp>
      <p:sp>
        <p:nvSpPr>
          <p:cNvPr id="12698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mn-lt"/>
              </a:defRPr>
            </a:lvl1pPr>
          </a:lstStyle>
          <a:p>
            <a:pPr>
              <a:defRPr/>
            </a:pPr>
            <a:endParaRPr lang="en-US"/>
          </a:p>
        </p:txBody>
      </p:sp>
      <p:sp>
        <p:nvSpPr>
          <p:cNvPr id="12698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mn-lt"/>
              </a:defRPr>
            </a:lvl1pPr>
          </a:lstStyle>
          <a:p>
            <a:pPr>
              <a:defRPr/>
            </a:pPr>
            <a:fld id="{89B02642-623B-42E5-BE2F-59C9192A6A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3.jpe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mailto:info@ckbrazos.org"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campaignkerusso.org/?p=6826"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9.jpeg"/><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2.xml"/><Relationship Id="rId6" Type="http://schemas.microsoft.com/office/2007/relationships/hdphoto" Target="../media/hdphoto32.wdp"/><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39.jpeg"/><Relationship Id="rId1" Type="http://schemas.openxmlformats.org/officeDocument/2006/relationships/slideLayout" Target="../slideLayouts/slideLayout2.xml"/><Relationship Id="rId5" Type="http://schemas.microsoft.com/office/2007/relationships/hdphoto" Target="../media/hdphoto34.wdp"/><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35.wdp"/></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4.xml"/><Relationship Id="rId4" Type="http://schemas.microsoft.com/office/2007/relationships/hdphoto" Target="../media/hdphoto36.wd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5.xml"/><Relationship Id="rId5" Type="http://schemas.microsoft.com/office/2007/relationships/hdphoto" Target="../media/hdphoto37.wdp"/><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 Id="rId4" Type="http://schemas.microsoft.com/office/2007/relationships/hdphoto" Target="../media/hdphoto38.wdp"/></Relationships>
</file>

<file path=ppt/slides/_rels/slide38.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 Id="rId6" Type="http://schemas.microsoft.com/office/2007/relationships/hdphoto" Target="../media/hdphoto40.wdp"/><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37322" y="0"/>
            <a:ext cx="9144000" cy="1066800"/>
          </a:xfrm>
        </p:spPr>
        <p:txBody>
          <a:bodyPr/>
          <a:lstStyle/>
          <a:p>
            <a:pPr algn="ctr"/>
            <a:r>
              <a:rPr lang="en-US" sz="4000" b="1" dirty="0">
                <a:solidFill>
                  <a:schemeClr val="bg1"/>
                </a:solidFill>
              </a:rPr>
              <a:t>Guard Your Heart: </a:t>
            </a:r>
            <a:br>
              <a:rPr lang="en-US" sz="4000" b="1" dirty="0">
                <a:solidFill>
                  <a:schemeClr val="bg1"/>
                </a:solidFill>
              </a:rPr>
            </a:br>
            <a:r>
              <a:rPr lang="en-US" sz="4000" b="1" dirty="0">
                <a:solidFill>
                  <a:schemeClr val="bg1"/>
                </a:solidFill>
              </a:rPr>
              <a:t>The Cain &amp; Abel Story</a:t>
            </a:r>
          </a:p>
        </p:txBody>
      </p:sp>
      <p:pic>
        <p:nvPicPr>
          <p:cNvPr id="468997" name="Picture 5" descr="proverbs4_23"/>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40000"/>
                    </a14:imgEffect>
                    <a14:imgEffect>
                      <a14:colorTemperature colorTemp="11200"/>
                    </a14:imgEffect>
                    <a14:imgEffect>
                      <a14:saturation sat="400000"/>
                    </a14:imgEffect>
                    <a14:imgEffect>
                      <a14:brightnessContrast bright="16000" contrast="30000"/>
                    </a14:imgEffect>
                  </a14:imgLayer>
                </a14:imgProps>
              </a:ext>
              <a:ext uri="{28A0092B-C50C-407E-A947-70E740481C1C}">
                <a14:useLocalDpi xmlns:a14="http://schemas.microsoft.com/office/drawing/2010/main" val="0"/>
              </a:ext>
            </a:extLst>
          </a:blip>
          <a:srcRect/>
          <a:stretch>
            <a:fillRect/>
          </a:stretch>
        </p:blipFill>
        <p:spPr>
          <a:xfrm>
            <a:off x="1066800" y="1149392"/>
            <a:ext cx="7239000" cy="5697813"/>
          </a:xfrm>
        </p:spPr>
      </p:pic>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7186" name="Rectangle 2"/>
          <p:cNvSpPr>
            <a:spLocks noGrp="1" noChangeArrowheads="1"/>
          </p:cNvSpPr>
          <p:nvPr>
            <p:ph type="title" idx="4294967295"/>
          </p:nvPr>
        </p:nvSpPr>
        <p:spPr>
          <a:xfrm>
            <a:off x="228600" y="0"/>
            <a:ext cx="3429000" cy="6857999"/>
          </a:xfrm>
        </p:spPr>
        <p:txBody>
          <a:bodyPr/>
          <a:lstStyle/>
          <a:p>
            <a:r>
              <a:rPr lang="en-US" sz="6600" dirty="0"/>
              <a:t>Which brother brought the right kind of offering to the Lord?</a:t>
            </a:r>
          </a:p>
        </p:txBody>
      </p:sp>
      <p:pic>
        <p:nvPicPr>
          <p:cNvPr id="477187" name="Picture 3" descr="ilst185"/>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50000"/>
                    </a14:imgEffect>
                    <a14:imgEffect>
                      <a14:colorTemperature colorTemp="9242"/>
                    </a14:imgEffect>
                    <a14:imgEffect>
                      <a14:saturation sat="400000"/>
                    </a14:imgEffect>
                    <a14:imgEffect>
                      <a14:brightnessContrast bright="-12000" contrast="84000"/>
                    </a14:imgEffect>
                  </a14:imgLayer>
                </a14:imgProps>
              </a:ext>
              <a:ext uri="{28A0092B-C50C-407E-A947-70E740481C1C}">
                <a14:useLocalDpi xmlns:a14="http://schemas.microsoft.com/office/drawing/2010/main" val="0"/>
              </a:ext>
            </a:extLst>
          </a:blip>
          <a:srcRect/>
          <a:stretch>
            <a:fillRect/>
          </a:stretch>
        </p:blipFill>
        <p:spPr>
          <a:xfrm>
            <a:off x="3657600" y="0"/>
            <a:ext cx="5486400" cy="6858000"/>
          </a:xfrm>
          <a:noFill/>
        </p:spPr>
      </p:pic>
    </p:spTree>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8210" name="Picture 2" descr="eikon_0004_2"/>
          <p:cNvPicPr>
            <a:picLocks noGrp="1" noChangeAspect="1" noChangeArrowheads="1"/>
          </p:cNvPicPr>
          <p:nvPr>
            <p:ph sz="half" idx="4294967295"/>
          </p:nvPr>
        </p:nvPicPr>
        <p:blipFill rotWithShape="1">
          <a:blip r:embed="rId2">
            <a:extLst>
              <a:ext uri="{BEBA8EAE-BF5A-486C-A8C5-ECC9F3942E4B}">
                <a14:imgProps xmlns:a14="http://schemas.microsoft.com/office/drawing/2010/main">
                  <a14:imgLayer r:embed="rId3">
                    <a14:imgEffect>
                      <a14:sharpenSoften amount="62000"/>
                    </a14:imgEffect>
                    <a14:imgEffect>
                      <a14:colorTemperature colorTemp="9572"/>
                    </a14:imgEffect>
                    <a14:imgEffect>
                      <a14:saturation sat="160000"/>
                    </a14:imgEffect>
                    <a14:imgEffect>
                      <a14:brightnessContrast bright="17000" contrast="34000"/>
                    </a14:imgEffect>
                  </a14:imgLayer>
                </a14:imgProps>
              </a:ext>
              <a:ext uri="{28A0092B-C50C-407E-A947-70E740481C1C}">
                <a14:useLocalDpi xmlns:a14="http://schemas.microsoft.com/office/drawing/2010/main" val="0"/>
              </a:ext>
            </a:extLst>
          </a:blip>
          <a:srcRect l="13636" r="8209"/>
          <a:stretch/>
        </p:blipFill>
        <p:spPr>
          <a:xfrm>
            <a:off x="3581400" y="0"/>
            <a:ext cx="5537771" cy="6832315"/>
          </a:xfrm>
          <a:noFill/>
        </p:spPr>
      </p:pic>
      <p:sp>
        <p:nvSpPr>
          <p:cNvPr id="478211" name="Rectangle 3"/>
          <p:cNvSpPr>
            <a:spLocks noGrp="1" noChangeArrowheads="1"/>
          </p:cNvSpPr>
          <p:nvPr>
            <p:ph type="title" idx="4294967295"/>
          </p:nvPr>
        </p:nvSpPr>
        <p:spPr>
          <a:xfrm>
            <a:off x="0" y="0"/>
            <a:ext cx="3581400" cy="1752599"/>
          </a:xfrm>
          <a:solidFill>
            <a:schemeClr val="accent2">
              <a:lumMod val="75000"/>
            </a:schemeClr>
          </a:solidFill>
        </p:spPr>
        <p:txBody>
          <a:bodyPr/>
          <a:lstStyle/>
          <a:p>
            <a:pPr algn="ctr"/>
            <a:r>
              <a:rPr lang="en-US" sz="4000" dirty="0"/>
              <a:t>Abel Believed in the Promised Savior </a:t>
            </a:r>
          </a:p>
        </p:txBody>
      </p:sp>
      <p:sp>
        <p:nvSpPr>
          <p:cNvPr id="478212" name="Rectangle 4"/>
          <p:cNvSpPr>
            <a:spLocks noGrp="1" noChangeArrowheads="1"/>
          </p:cNvSpPr>
          <p:nvPr>
            <p:ph type="body" sz="half" idx="4294967295"/>
          </p:nvPr>
        </p:nvSpPr>
        <p:spPr>
          <a:xfrm>
            <a:off x="152400" y="1752600"/>
            <a:ext cx="3429000" cy="5105400"/>
          </a:xfrm>
          <a:solidFill>
            <a:schemeClr val="bg1"/>
          </a:solidFill>
        </p:spPr>
        <p:txBody>
          <a:bodyPr/>
          <a:lstStyle/>
          <a:p>
            <a:pPr marL="0" indent="0">
              <a:buNone/>
            </a:pPr>
            <a:r>
              <a:rPr lang="en-US" sz="3200" dirty="0"/>
              <a:t>“By an act of </a:t>
            </a:r>
            <a:r>
              <a:rPr lang="en-US" sz="3200" b="1" dirty="0"/>
              <a:t>FAITH</a:t>
            </a:r>
            <a:r>
              <a:rPr lang="en-US" sz="3200" dirty="0"/>
              <a:t>, Abel brought a better sacrifice to God than Cain. It was what he believed, not what he brought, that made the difference…</a:t>
            </a:r>
            <a:r>
              <a:rPr lang="en-US" sz="1800" dirty="0"/>
              <a:t>Heb. 11:4</a:t>
            </a:r>
          </a:p>
        </p:txBody>
      </p:sp>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9234" name="Picture 2"/>
          <p:cNvPicPr>
            <a:picLocks noGrp="1" noChangeAspect="1" noChangeArrowheads="1"/>
          </p:cNvPicPr>
          <p:nvPr>
            <p:ph idx="4294967295"/>
          </p:nvPr>
        </p:nvPicPr>
        <p:blipFill rotWithShape="1">
          <a:blip r:embed="rId2">
            <a:extLst>
              <a:ext uri="{BEBA8EAE-BF5A-486C-A8C5-ECC9F3942E4B}">
                <a14:imgProps xmlns:a14="http://schemas.microsoft.com/office/drawing/2010/main">
                  <a14:imgLayer r:embed="rId3">
                    <a14:imgEffect>
                      <a14:sharpenSoften amount="73000"/>
                    </a14:imgEffect>
                    <a14:imgEffect>
                      <a14:colorTemperature colorTemp="7045"/>
                    </a14:imgEffect>
                    <a14:imgEffect>
                      <a14:saturation sat="184000"/>
                    </a14:imgEffect>
                    <a14:imgEffect>
                      <a14:brightnessContrast bright="20000" contrast="46000"/>
                    </a14:imgEffect>
                  </a14:imgLayer>
                </a14:imgProps>
              </a:ext>
              <a:ext uri="{28A0092B-C50C-407E-A947-70E740481C1C}">
                <a14:useLocalDpi xmlns:a14="http://schemas.microsoft.com/office/drawing/2010/main" val="0"/>
              </a:ext>
            </a:extLst>
          </a:blip>
          <a:srcRect l="2485" t="16119" r="2498" b="15778"/>
          <a:stretch/>
        </p:blipFill>
        <p:spPr>
          <a:xfrm>
            <a:off x="0" y="1942527"/>
            <a:ext cx="9144000" cy="491547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9235" name="Rectangle 3"/>
          <p:cNvSpPr>
            <a:spLocks noGrp="1" noChangeArrowheads="1"/>
          </p:cNvSpPr>
          <p:nvPr>
            <p:ph type="title" idx="4294967295"/>
          </p:nvPr>
        </p:nvSpPr>
        <p:spPr>
          <a:xfrm>
            <a:off x="0" y="0"/>
            <a:ext cx="9144000" cy="1981200"/>
          </a:xfrm>
          <a:solidFill>
            <a:schemeClr val="bg1"/>
          </a:solidFill>
        </p:spPr>
        <p:txBody>
          <a:bodyPr bIns="91440"/>
          <a:lstStyle/>
          <a:p>
            <a:pPr algn="ctr"/>
            <a:r>
              <a:rPr lang="en-US" sz="6600" dirty="0"/>
              <a:t>What was wrong with Cain’s Offering?</a:t>
            </a:r>
          </a:p>
        </p:txBody>
      </p:sp>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0258" name="Rectangle 2"/>
          <p:cNvSpPr>
            <a:spLocks noGrp="1" noChangeArrowheads="1"/>
          </p:cNvSpPr>
          <p:nvPr>
            <p:ph type="title" idx="4294967295"/>
          </p:nvPr>
        </p:nvSpPr>
        <p:spPr>
          <a:xfrm>
            <a:off x="0" y="0"/>
            <a:ext cx="9144000" cy="762000"/>
          </a:xfrm>
        </p:spPr>
        <p:txBody>
          <a:bodyPr/>
          <a:lstStyle/>
          <a:p>
            <a:pPr algn="ctr"/>
            <a:r>
              <a:rPr lang="en-US" sz="4100" b="1" dirty="0"/>
              <a:t>Our Own Good Works Cannot Save Us</a:t>
            </a:r>
          </a:p>
        </p:txBody>
      </p:sp>
      <p:sp>
        <p:nvSpPr>
          <p:cNvPr id="480259" name="Rectangle 3"/>
          <p:cNvSpPr>
            <a:spLocks noGrp="1" noChangeArrowheads="1"/>
          </p:cNvSpPr>
          <p:nvPr>
            <p:ph type="body" sz="half" idx="4294967295"/>
          </p:nvPr>
        </p:nvSpPr>
        <p:spPr>
          <a:xfrm>
            <a:off x="0" y="1741470"/>
            <a:ext cx="2895600" cy="4191000"/>
          </a:xfrm>
        </p:spPr>
        <p:txBody>
          <a:bodyPr/>
          <a:lstStyle/>
          <a:p>
            <a:pPr marL="0" indent="0">
              <a:buNone/>
            </a:pPr>
            <a:r>
              <a:rPr lang="en-US" sz="3200" b="1" dirty="0"/>
              <a:t>I Go to Church </a:t>
            </a:r>
            <a:r>
              <a:rPr lang="en-US" sz="3200" b="1" dirty="0">
                <a:sym typeface="Wingdings" pitchFamily="2" charset="2"/>
              </a:rPr>
              <a:t></a:t>
            </a:r>
          </a:p>
          <a:p>
            <a:pPr marL="0" indent="0">
              <a:buNone/>
            </a:pPr>
            <a:endParaRPr lang="en-US" sz="3200" b="1" dirty="0">
              <a:sym typeface="Wingdings" pitchFamily="2" charset="2"/>
            </a:endParaRPr>
          </a:p>
          <a:p>
            <a:pPr marL="0" indent="0">
              <a:buNone/>
            </a:pPr>
            <a:endParaRPr lang="en-US" sz="3200" b="1" dirty="0">
              <a:sym typeface="Wingdings" pitchFamily="2" charset="2"/>
            </a:endParaRPr>
          </a:p>
          <a:p>
            <a:pPr marL="0" indent="0">
              <a:buNone/>
            </a:pPr>
            <a:endParaRPr lang="en-US" sz="3200" b="1" dirty="0">
              <a:sym typeface="Wingdings" pitchFamily="2" charset="2"/>
            </a:endParaRPr>
          </a:p>
          <a:p>
            <a:pPr marL="0" indent="0">
              <a:buNone/>
            </a:pPr>
            <a:r>
              <a:rPr lang="en-US" sz="3200" b="1" dirty="0">
                <a:sym typeface="Wingdings" pitchFamily="2" charset="2"/>
              </a:rPr>
              <a:t>I Give to </a:t>
            </a:r>
          </a:p>
          <a:p>
            <a:pPr marL="0" indent="0">
              <a:buNone/>
            </a:pPr>
            <a:r>
              <a:rPr lang="en-US" sz="3200" b="1" dirty="0">
                <a:sym typeface="Wingdings" pitchFamily="2" charset="2"/>
              </a:rPr>
              <a:t>the Poor </a:t>
            </a:r>
            <a:endParaRPr lang="en-US" sz="3200" b="1" dirty="0"/>
          </a:p>
        </p:txBody>
      </p:sp>
      <p:pic>
        <p:nvPicPr>
          <p:cNvPr id="480260" name="Picture 4" descr="fruit"/>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62200" y="838200"/>
            <a:ext cx="4343400" cy="6008670"/>
          </a:xfrm>
        </p:spPr>
      </p:pic>
      <p:sp>
        <p:nvSpPr>
          <p:cNvPr id="480261" name="Rectangle 5"/>
          <p:cNvSpPr>
            <a:spLocks noChangeArrowheads="1"/>
          </p:cNvSpPr>
          <p:nvPr/>
        </p:nvSpPr>
        <p:spPr bwMode="auto">
          <a:xfrm>
            <a:off x="6781800" y="1295400"/>
            <a:ext cx="2362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75000"/>
            </a:pPr>
            <a:r>
              <a:rPr lang="en-US" sz="3200" b="1" dirty="0">
                <a:latin typeface="Arial" charset="0"/>
                <a:sym typeface="Wingdings" pitchFamily="2" charset="2"/>
              </a:rPr>
              <a:t> I </a:t>
            </a:r>
            <a:r>
              <a:rPr lang="en-US" sz="3200" b="1" dirty="0">
                <a:latin typeface="Arial" charset="0"/>
              </a:rPr>
              <a:t>Do My    Homework</a:t>
            </a:r>
            <a:endParaRPr lang="en-US" sz="3200" b="1" dirty="0">
              <a:latin typeface="Arial" charset="0"/>
              <a:sym typeface="Wingdings" pitchFamily="2" charset="2"/>
            </a:endParaRPr>
          </a:p>
          <a:p>
            <a:pPr>
              <a:spcBef>
                <a:spcPct val="20000"/>
              </a:spcBef>
              <a:buClr>
                <a:schemeClr val="accent2"/>
              </a:buClr>
              <a:buSzPct val="75000"/>
            </a:pPr>
            <a:endParaRPr lang="en-US" sz="3200" b="1" dirty="0">
              <a:latin typeface="Arial" charset="0"/>
              <a:sym typeface="Wingdings" pitchFamily="2" charset="2"/>
            </a:endParaRPr>
          </a:p>
          <a:p>
            <a:pPr>
              <a:spcBef>
                <a:spcPct val="20000"/>
              </a:spcBef>
              <a:buClr>
                <a:schemeClr val="accent2"/>
              </a:buClr>
              <a:buSzPct val="75000"/>
            </a:pPr>
            <a:r>
              <a:rPr lang="en-US" sz="3200" b="1" dirty="0">
                <a:latin typeface="Arial" charset="0"/>
                <a:sym typeface="Wingdings" pitchFamily="2" charset="2"/>
              </a:rPr>
              <a:t> I </a:t>
            </a:r>
            <a:r>
              <a:rPr lang="en-US" sz="3200" b="1" dirty="0">
                <a:latin typeface="Arial" charset="0"/>
              </a:rPr>
              <a:t>Clean My       Room</a:t>
            </a:r>
            <a:endParaRPr lang="en-US" sz="3200" b="1" dirty="0">
              <a:latin typeface="Arial" charset="0"/>
              <a:sym typeface="Wingdings" pitchFamily="2" charset="2"/>
            </a:endParaRPr>
          </a:p>
          <a:p>
            <a:pPr>
              <a:spcBef>
                <a:spcPct val="20000"/>
              </a:spcBef>
              <a:buClr>
                <a:schemeClr val="accent2"/>
              </a:buClr>
              <a:buSzPct val="75000"/>
            </a:pPr>
            <a:endParaRPr lang="en-US" sz="3200" b="1" dirty="0">
              <a:latin typeface="Arial" charset="0"/>
              <a:sym typeface="Wingdings" pitchFamily="2" charset="2"/>
            </a:endParaRPr>
          </a:p>
          <a:p>
            <a:r>
              <a:rPr lang="en-US" sz="3200" b="1" dirty="0">
                <a:latin typeface="Arial" charset="0"/>
                <a:sym typeface="Wingdings" pitchFamily="2" charset="2"/>
              </a:rPr>
              <a:t> </a:t>
            </a:r>
            <a:r>
              <a:rPr lang="en-US" sz="3200" b="1" dirty="0">
                <a:latin typeface="Arial" charset="0"/>
              </a:rPr>
              <a:t>I Know all the Answers</a:t>
            </a:r>
          </a:p>
        </p:txBody>
      </p:sp>
    </p:spTree>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82" name="Rectangle 2"/>
          <p:cNvSpPr>
            <a:spLocks noGrp="1" noChangeArrowheads="1"/>
          </p:cNvSpPr>
          <p:nvPr>
            <p:ph type="body" sz="half" idx="4294967295"/>
          </p:nvPr>
        </p:nvSpPr>
        <p:spPr>
          <a:xfrm>
            <a:off x="3810000" y="-76200"/>
            <a:ext cx="5257800" cy="6858000"/>
          </a:xfrm>
          <a:noFill/>
        </p:spPr>
        <p:txBody>
          <a:bodyPr lIns="182880"/>
          <a:lstStyle/>
          <a:p>
            <a:pPr marL="0" indent="0">
              <a:buNone/>
            </a:pPr>
            <a:r>
              <a:rPr lang="en-US" sz="4000" b="1" dirty="0"/>
              <a:t>"The Pharisee stood up and prayed about himself. 'God, I thank you that I am not like other people,' he said. 'I am not like robbers or those who do other evil things... I am not even like this tax collector.”</a:t>
            </a:r>
            <a:endParaRPr lang="en-US" sz="4000" dirty="0"/>
          </a:p>
        </p:txBody>
      </p:sp>
      <p:pic>
        <p:nvPicPr>
          <p:cNvPr id="481283" name="Picture 3" descr="imagesCA252VVS"/>
          <p:cNvPicPr>
            <a:picLocks noGrp="1" noChangeAspect="1" noChangeArrowheads="1"/>
          </p:cNvPicPr>
          <p:nvPr>
            <p:ph sz="half" idx="4294967295"/>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r="14326"/>
          <a:stretch/>
        </p:blipFill>
        <p:spPr>
          <a:xfrm>
            <a:off x="0" y="0"/>
            <a:ext cx="3811712" cy="6858000"/>
          </a:xfrm>
        </p:spPr>
      </p:pic>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2306" name="Rectangle 2"/>
          <p:cNvSpPr>
            <a:spLocks noGrp="1" noChangeArrowheads="1"/>
          </p:cNvSpPr>
          <p:nvPr>
            <p:ph type="body" sz="half" idx="4294967295"/>
          </p:nvPr>
        </p:nvSpPr>
        <p:spPr>
          <a:xfrm>
            <a:off x="5257800" y="228600"/>
            <a:ext cx="3810000" cy="4506074"/>
          </a:xfrm>
        </p:spPr>
        <p:txBody>
          <a:bodyPr/>
          <a:lstStyle/>
          <a:p>
            <a:pPr marL="0" indent="0">
              <a:buNone/>
            </a:pPr>
            <a:r>
              <a:rPr lang="en-US" sz="3200" b="1" dirty="0"/>
              <a:t>"But the tax collector…</a:t>
            </a:r>
          </a:p>
          <a:p>
            <a:pPr marL="0" indent="0">
              <a:buNone/>
            </a:pPr>
            <a:r>
              <a:rPr lang="en-US" sz="3200" b="1" dirty="0"/>
              <a:t>…would not even look up to heaven. He beat his chest and said, 'God, have mercy on me. I am a sinner.' </a:t>
            </a:r>
            <a:r>
              <a:rPr lang="en-US" sz="3200" b="1" dirty="0">
                <a:latin typeface="Arial" charset="0"/>
              </a:rPr>
              <a:t>"I tell you, the tax </a:t>
            </a:r>
            <a:endParaRPr lang="en-US" sz="3200" b="1" dirty="0"/>
          </a:p>
        </p:txBody>
      </p:sp>
      <p:pic>
        <p:nvPicPr>
          <p:cNvPr id="482307" name="Picture 3" descr="pray104"/>
          <p:cNvPicPr>
            <a:picLocks noGrp="1" noChangeAspect="1" noChangeArrowheads="1"/>
          </p:cNvPicPr>
          <p:nvPr>
            <p:ph sz="half" idx="4294967295"/>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26000"/>
                    </a14:imgEffect>
                    <a14:imgEffect>
                      <a14:colorTemperature colorTemp="11500"/>
                    </a14:imgEffect>
                    <a14:imgEffect>
                      <a14:saturation sat="360000"/>
                    </a14:imgEffect>
                    <a14:imgEffect>
                      <a14:brightnessContrast bright="-19000" contrast="100000"/>
                    </a14:imgEffect>
                  </a14:imgLayer>
                </a14:imgProps>
              </a:ext>
              <a:ext uri="{28A0092B-C50C-407E-A947-70E740481C1C}">
                <a14:useLocalDpi xmlns:a14="http://schemas.microsoft.com/office/drawing/2010/main" val="0"/>
              </a:ext>
            </a:extLst>
          </a:blip>
          <a:srcRect l="9913" t="7261" r="5013" b="7897"/>
          <a:stretch/>
        </p:blipFill>
        <p:spPr>
          <a:xfrm>
            <a:off x="-2570" y="0"/>
            <a:ext cx="5085128" cy="4724400"/>
          </a:xfrm>
        </p:spPr>
      </p:pic>
      <p:sp>
        <p:nvSpPr>
          <p:cNvPr id="482308" name="Rectangle 4"/>
          <p:cNvSpPr>
            <a:spLocks noChangeArrowheads="1"/>
          </p:cNvSpPr>
          <p:nvPr/>
        </p:nvSpPr>
        <p:spPr bwMode="auto">
          <a:xfrm>
            <a:off x="0" y="4800600"/>
            <a:ext cx="9144000" cy="1981200"/>
          </a:xfrm>
          <a:prstGeom prst="rect">
            <a:avLst/>
          </a:prstGeom>
          <a:solidFill>
            <a:schemeClr val="bg1"/>
          </a:solidFill>
          <a:ln>
            <a:noFill/>
          </a:ln>
        </p:spPr>
        <p:txBody>
          <a:bodyPr/>
          <a:lstStyle/>
          <a:p>
            <a:pPr>
              <a:spcBef>
                <a:spcPct val="20000"/>
              </a:spcBef>
              <a:buClr>
                <a:schemeClr val="accent2"/>
              </a:buClr>
              <a:buSzPct val="75000"/>
            </a:pPr>
            <a:r>
              <a:rPr lang="en-US" sz="3100" b="1" dirty="0">
                <a:latin typeface="Arial" charset="0"/>
              </a:rPr>
              <a:t>collector went home accepted by God. But not the Pharisee. Everyone who lifts himself up will be brought down. And anyone who is brought down will be lifted up."</a:t>
            </a:r>
          </a:p>
        </p:txBody>
      </p:sp>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3330" name="Rectangle 2"/>
          <p:cNvSpPr>
            <a:spLocks noGrp="1" noChangeArrowheads="1"/>
          </p:cNvSpPr>
          <p:nvPr>
            <p:ph type="title" idx="4294967295"/>
          </p:nvPr>
        </p:nvSpPr>
        <p:spPr>
          <a:xfrm>
            <a:off x="0" y="0"/>
            <a:ext cx="4038600" cy="2057400"/>
          </a:xfrm>
        </p:spPr>
        <p:txBody>
          <a:bodyPr/>
          <a:lstStyle/>
          <a:p>
            <a:pPr algn="ctr"/>
            <a:r>
              <a:rPr lang="en-US" sz="4000" b="1" dirty="0"/>
              <a:t>God is Not Impressed with Our Good Works!</a:t>
            </a:r>
          </a:p>
        </p:txBody>
      </p:sp>
      <p:sp>
        <p:nvSpPr>
          <p:cNvPr id="483332" name="Rectangle 4"/>
          <p:cNvSpPr>
            <a:spLocks noChangeArrowheads="1"/>
          </p:cNvSpPr>
          <p:nvPr/>
        </p:nvSpPr>
        <p:spPr bwMode="auto">
          <a:xfrm>
            <a:off x="76200" y="5105400"/>
            <a:ext cx="9067800"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75000"/>
            </a:pPr>
            <a:r>
              <a:rPr lang="en-US" sz="3200" dirty="0">
                <a:latin typeface="Arial" charset="0"/>
              </a:rPr>
              <a:t>“All of us have become like something unclean, and all our righteous acts are like a polluted garment”</a:t>
            </a:r>
            <a:r>
              <a:rPr lang="en-US" sz="3100" dirty="0">
                <a:latin typeface="Arial" charset="0"/>
              </a:rPr>
              <a:t> </a:t>
            </a:r>
            <a:r>
              <a:rPr lang="en-US" sz="2000" dirty="0">
                <a:latin typeface="Arial" charset="0"/>
              </a:rPr>
              <a:t>Isaiah 64:6</a:t>
            </a:r>
            <a:endParaRPr lang="en-US" sz="3100" dirty="0">
              <a:latin typeface="Arial" charset="0"/>
            </a:endParaRPr>
          </a:p>
        </p:txBody>
      </p:sp>
      <p:sp>
        <p:nvSpPr>
          <p:cNvPr id="483333" name="Rectangle 5"/>
          <p:cNvSpPr>
            <a:spLocks noChangeArrowheads="1"/>
          </p:cNvSpPr>
          <p:nvPr/>
        </p:nvSpPr>
        <p:spPr bwMode="auto">
          <a:xfrm>
            <a:off x="0" y="2022297"/>
            <a:ext cx="4038600" cy="32355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accent2"/>
              </a:buClr>
              <a:buSzPct val="75000"/>
              <a:buFont typeface="Wingdings" pitchFamily="2" charset="2"/>
              <a:buNone/>
            </a:pPr>
            <a:r>
              <a:rPr lang="en-US" sz="3200" dirty="0">
                <a:latin typeface="Arial" charset="0"/>
              </a:rPr>
              <a:t>“Salvation is not a reward for the good things we have done, so none of us can boast about it.”</a:t>
            </a:r>
            <a:r>
              <a:rPr lang="en-US" sz="1600" dirty="0" err="1">
                <a:latin typeface="Arial" charset="0"/>
              </a:rPr>
              <a:t>Eph</a:t>
            </a:r>
            <a:r>
              <a:rPr lang="en-US" sz="1600" dirty="0">
                <a:latin typeface="Arial" charset="0"/>
              </a:rPr>
              <a:t>. 2:9</a:t>
            </a:r>
          </a:p>
        </p:txBody>
      </p:sp>
      <p:pic>
        <p:nvPicPr>
          <p:cNvPr id="483331" name="Picture 3" descr="dirty-lab-coat2"/>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28000"/>
                    </a14:imgEffect>
                    <a14:imgEffect>
                      <a14:brightnessContrast bright="3000" contrast="77000"/>
                    </a14:imgEffect>
                  </a14:imgLayer>
                </a14:imgProps>
              </a:ext>
              <a:ext uri="{28A0092B-C50C-407E-A947-70E740481C1C}">
                <a14:useLocalDpi xmlns:a14="http://schemas.microsoft.com/office/drawing/2010/main" val="0"/>
              </a:ext>
            </a:extLst>
          </a:blip>
          <a:srcRect/>
          <a:stretch>
            <a:fillRect/>
          </a:stretch>
        </p:blipFill>
        <p:spPr>
          <a:xfrm>
            <a:off x="3962400" y="0"/>
            <a:ext cx="5181600" cy="5105400"/>
          </a:xfrm>
          <a:noFill/>
        </p:spPr>
      </p:pic>
    </p:spTree>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4354" name="Rectangle 2"/>
          <p:cNvSpPr>
            <a:spLocks noGrp="1" noChangeArrowheads="1"/>
          </p:cNvSpPr>
          <p:nvPr>
            <p:ph type="title" idx="4294967295"/>
          </p:nvPr>
        </p:nvSpPr>
        <p:spPr>
          <a:xfrm>
            <a:off x="133564" y="-304800"/>
            <a:ext cx="3676436" cy="6887966"/>
          </a:xfrm>
        </p:spPr>
        <p:txBody>
          <a:bodyPr/>
          <a:lstStyle/>
          <a:p>
            <a:r>
              <a:rPr lang="en-US" sz="4800" dirty="0"/>
              <a:t>God spoke to Cain &amp; gave him a chance to change his choice of offering. </a:t>
            </a:r>
            <a:br>
              <a:rPr lang="en-US" sz="4800" dirty="0"/>
            </a:br>
            <a:r>
              <a:rPr lang="en-US" sz="4800" dirty="0"/>
              <a:t>He could switch to a lamb… But, Cain didn’t want to!</a:t>
            </a:r>
          </a:p>
        </p:txBody>
      </p:sp>
      <p:pic>
        <p:nvPicPr>
          <p:cNvPr id="484355" name="Picture 3" descr="normal_Cain_and_Abel"/>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926721" y="1143000"/>
            <a:ext cx="6141079" cy="5602288"/>
          </a:xfrm>
        </p:spPr>
      </p:pic>
    </p:spTree>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5378" name="Rectangle 2"/>
          <p:cNvSpPr>
            <a:spLocks noGrp="1" noChangeArrowheads="1"/>
          </p:cNvSpPr>
          <p:nvPr>
            <p:ph type="title" idx="4294967295"/>
          </p:nvPr>
        </p:nvSpPr>
        <p:spPr>
          <a:xfrm>
            <a:off x="1" y="0"/>
            <a:ext cx="5181600" cy="1981200"/>
          </a:xfrm>
        </p:spPr>
        <p:txBody>
          <a:bodyPr bIns="182880"/>
          <a:lstStyle/>
          <a:p>
            <a:pPr algn="ctr"/>
            <a:r>
              <a:rPr lang="en-US" dirty="0"/>
              <a:t>God gave Cain a Chance to Repent:</a:t>
            </a:r>
            <a:br>
              <a:rPr lang="en-US" dirty="0"/>
            </a:br>
            <a:r>
              <a:rPr lang="en-US" dirty="0"/>
              <a:t>Change His Offering</a:t>
            </a:r>
          </a:p>
        </p:txBody>
      </p:sp>
      <p:pic>
        <p:nvPicPr>
          <p:cNvPr id="485380" name="Picture 4" descr="cain_and_abel008"/>
          <p:cNvPicPr>
            <a:picLocks noGrp="1" noChangeAspect="1" noChangeArrowheads="1"/>
          </p:cNvPicPr>
          <p:nvPr>
            <p:ph sz="quarter" idx="4294967295"/>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200000"/>
                    </a14:imgEffect>
                    <a14:imgEffect>
                      <a14:brightnessContrast contrast="65000"/>
                    </a14:imgEffect>
                  </a14:imgLayer>
                </a14:imgProps>
              </a:ext>
              <a:ext uri="{28A0092B-C50C-407E-A947-70E740481C1C}">
                <a14:useLocalDpi xmlns:a14="http://schemas.microsoft.com/office/drawing/2010/main" val="0"/>
              </a:ext>
            </a:extLst>
          </a:blip>
          <a:srcRect b="13565"/>
          <a:stretch/>
        </p:blipFill>
        <p:spPr>
          <a:xfrm>
            <a:off x="0" y="1905000"/>
            <a:ext cx="5158483" cy="4953000"/>
          </a:xfrm>
          <a:noFill/>
        </p:spPr>
      </p:pic>
      <p:pic>
        <p:nvPicPr>
          <p:cNvPr id="485381" name="Picture 5" descr="Cain_by_eikonik"/>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339"/>
                    </a14:imgEffect>
                    <a14:imgEffect>
                      <a14:saturation sat="267000"/>
                    </a14:imgEffect>
                    <a14:imgEffect>
                      <a14:brightnessContrast bright="28000" contrast="30000"/>
                    </a14:imgEffect>
                  </a14:imgLayer>
                </a14:imgProps>
              </a:ext>
              <a:ext uri="{28A0092B-C50C-407E-A947-70E740481C1C}">
                <a14:useLocalDpi xmlns:a14="http://schemas.microsoft.com/office/drawing/2010/main" val="0"/>
              </a:ext>
            </a:extLst>
          </a:blip>
          <a:srcRect/>
          <a:stretch>
            <a:fillRect/>
          </a:stretch>
        </p:blipFill>
        <p:spPr bwMode="auto">
          <a:xfrm>
            <a:off x="5181600" y="-56782"/>
            <a:ext cx="3962401" cy="5771782"/>
          </a:xfrm>
          <a:prstGeom prst="rect">
            <a:avLst/>
          </a:prstGeom>
          <a:noFill/>
          <a:extLst>
            <a:ext uri="{909E8E84-426E-40DD-AFC4-6F175D3DCCD1}">
              <a14:hiddenFill xmlns:a14="http://schemas.microsoft.com/office/drawing/2010/main">
                <a:solidFill>
                  <a:srgbClr val="FFFFFF"/>
                </a:solidFill>
              </a14:hiddenFill>
            </a:ext>
          </a:extLst>
        </p:spPr>
      </p:pic>
      <p:sp>
        <p:nvSpPr>
          <p:cNvPr id="485379" name="Rectangle 3"/>
          <p:cNvSpPr>
            <a:spLocks noGrp="1" noChangeArrowheads="1"/>
          </p:cNvSpPr>
          <p:nvPr>
            <p:ph type="body" sz="half" idx="4294967295"/>
          </p:nvPr>
        </p:nvSpPr>
        <p:spPr>
          <a:xfrm>
            <a:off x="5105400" y="5638800"/>
            <a:ext cx="4004353" cy="1143000"/>
          </a:xfrm>
          <a:solidFill>
            <a:schemeClr val="bg1"/>
          </a:solidFill>
        </p:spPr>
        <p:txBody>
          <a:bodyPr/>
          <a:lstStyle/>
          <a:p>
            <a:pPr algn="ctr">
              <a:buFont typeface="Wingdings" pitchFamily="2" charset="2"/>
              <a:buNone/>
            </a:pPr>
            <a:r>
              <a:rPr lang="en-US" sz="3200" b="1" dirty="0"/>
              <a:t>But Cain chose </a:t>
            </a:r>
          </a:p>
          <a:p>
            <a:pPr algn="ctr">
              <a:buFont typeface="Wingdings" pitchFamily="2" charset="2"/>
              <a:buNone/>
            </a:pPr>
            <a:r>
              <a:rPr lang="en-US" sz="3200" b="1" dirty="0"/>
              <a:t>to be angry</a:t>
            </a:r>
          </a:p>
        </p:txBody>
      </p:sp>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6402" name="Rectangle 2"/>
          <p:cNvSpPr>
            <a:spLocks noGrp="1" noChangeArrowheads="1"/>
          </p:cNvSpPr>
          <p:nvPr>
            <p:ph type="title" idx="4294967295"/>
          </p:nvPr>
        </p:nvSpPr>
        <p:spPr>
          <a:xfrm>
            <a:off x="0" y="-76200"/>
            <a:ext cx="9144000" cy="838200"/>
          </a:xfrm>
        </p:spPr>
        <p:txBody>
          <a:bodyPr/>
          <a:lstStyle/>
          <a:p>
            <a:pPr algn="ctr"/>
            <a:r>
              <a:rPr lang="en-US" b="1" dirty="0"/>
              <a:t>God Give Us Times of Choice</a:t>
            </a:r>
          </a:p>
        </p:txBody>
      </p:sp>
      <p:pic>
        <p:nvPicPr>
          <p:cNvPr id="486403" name="Picture 3" descr="shutterstock_60774778"/>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50000"/>
                    </a14:imgEffect>
                    <a14:imgEffect>
                      <a14:colorTemperature colorTemp="9574"/>
                    </a14:imgEffect>
                    <a14:imgEffect>
                      <a14:saturation sat="150000"/>
                    </a14:imgEffect>
                    <a14:imgEffect>
                      <a14:brightnessContrast bright="2000" contrast="61000"/>
                    </a14:imgEffect>
                  </a14:imgLayer>
                </a14:imgProps>
              </a:ext>
              <a:ext uri="{28A0092B-C50C-407E-A947-70E740481C1C}">
                <a14:useLocalDpi xmlns:a14="http://schemas.microsoft.com/office/drawing/2010/main" val="0"/>
              </a:ext>
            </a:extLst>
          </a:blip>
          <a:srcRect/>
          <a:stretch>
            <a:fillRect/>
          </a:stretch>
        </p:blipFill>
        <p:spPr>
          <a:xfrm>
            <a:off x="0" y="784950"/>
            <a:ext cx="9133114" cy="6073050"/>
          </a:xfrm>
          <a:noFill/>
        </p:spPr>
      </p:pic>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34B0695-0C8D-62C5-0F87-E3D245032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253" cy="6858000"/>
          </a:xfrm>
          <a:prstGeom prst="rect">
            <a:avLst/>
          </a:prstGeom>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3" y="2022734"/>
            <a:ext cx="2201353" cy="129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2000250" y="3773248"/>
            <a:ext cx="1485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630103" y="1943100"/>
            <a:ext cx="408514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7175" indent="-257175" eaLnBrk="1" hangingPunct="1">
              <a:lnSpc>
                <a:spcPct val="90000"/>
              </a:lnSpc>
              <a:spcBef>
                <a:spcPct val="20000"/>
              </a:spcBef>
              <a:buClr>
                <a:schemeClr val="accent2"/>
              </a:buClr>
              <a:buSzPct val="75000"/>
            </a:pPr>
            <a:br>
              <a:rPr lang="en-US" dirty="0">
                <a:latin typeface="Arial" charset="0"/>
              </a:rPr>
            </a:br>
            <a:r>
              <a:rPr lang="en-US" b="1" dirty="0">
                <a:solidFill>
                  <a:srgbClr val="002060"/>
                </a:solidFill>
                <a:latin typeface="Arial" charset="0"/>
              </a:rPr>
              <a:t>If you would like to watch the video of this live service, click here:</a:t>
            </a:r>
          </a:p>
          <a:p>
            <a:pPr marL="257175" indent="-257175" algn="ctr" eaLnBrk="1" hangingPunct="1">
              <a:lnSpc>
                <a:spcPct val="90000"/>
              </a:lnSpc>
              <a:spcBef>
                <a:spcPct val="20000"/>
              </a:spcBef>
              <a:buClr>
                <a:schemeClr val="accent2"/>
              </a:buClr>
              <a:buSzPct val="75000"/>
            </a:pPr>
            <a:r>
              <a:rPr lang="en-US" sz="1500" b="1" dirty="0">
                <a:solidFill>
                  <a:schemeClr val="accent6"/>
                </a:solidFill>
                <a:latin typeface="+mn-lt"/>
                <a:hlinkClick r:id="rId6">
                  <a:extLst>
                    <a:ext uri="{A12FA001-AC4F-418D-AE19-62706E023703}">
                      <ahyp:hlinkClr xmlns:ahyp="http://schemas.microsoft.com/office/drawing/2018/hyperlinkcolor" val="tx"/>
                    </a:ext>
                  </a:extLst>
                </a:hlinkClick>
              </a:rPr>
              <a:t>http://campaignkerusso.org/?p=6826</a:t>
            </a:r>
            <a:r>
              <a:rPr lang="en-US" sz="1500" b="1" dirty="0">
                <a:solidFill>
                  <a:schemeClr val="accent6"/>
                </a:solidFill>
                <a:latin typeface="+mn-lt"/>
              </a:rPr>
              <a:t>  </a:t>
            </a:r>
          </a:p>
          <a:p>
            <a:pPr marL="257175" indent="-257175" algn="ctr" eaLnBrk="1" hangingPunct="1">
              <a:lnSpc>
                <a:spcPct val="90000"/>
              </a:lnSpc>
              <a:spcBef>
                <a:spcPct val="20000"/>
              </a:spcBef>
              <a:buClr>
                <a:schemeClr val="accent2"/>
              </a:buClr>
              <a:buSzPct val="75000"/>
            </a:pPr>
            <a:endParaRPr lang="en-US" sz="1500" b="1" dirty="0">
              <a:latin typeface="Arial" charset="0"/>
            </a:endParaRPr>
          </a:p>
        </p:txBody>
      </p:sp>
      <p:sp>
        <p:nvSpPr>
          <p:cNvPr id="23559" name="Rectangle 7"/>
          <p:cNvSpPr>
            <a:spLocks noChangeArrowheads="1"/>
          </p:cNvSpPr>
          <p:nvPr/>
        </p:nvSpPr>
        <p:spPr bwMode="auto">
          <a:xfrm>
            <a:off x="3743863" y="3657600"/>
            <a:ext cx="40576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0"/>
              </a:spcBef>
              <a:buClr>
                <a:schemeClr val="accent2"/>
              </a:buClr>
              <a:buSzPct val="75000"/>
            </a:pPr>
            <a:r>
              <a:rPr lang="en-US" b="1" dirty="0">
                <a:solidFill>
                  <a:srgbClr val="002060"/>
                </a:solidFill>
                <a:latin typeface="Arial" charset="0"/>
              </a:rPr>
              <a:t>We would love to know more about the people who download our lessons &amp; sermons. We invite you to email us &amp; let us know where &amp; how you use them.</a:t>
            </a:r>
            <a:r>
              <a:rPr lang="en-US" sz="1500" b="1" dirty="0">
                <a:solidFill>
                  <a:srgbClr val="002060"/>
                </a:solidFill>
                <a:latin typeface="Arial" charset="0"/>
              </a:rPr>
              <a:t> </a:t>
            </a:r>
          </a:p>
          <a:p>
            <a:pPr marL="257175" indent="-257175" algn="ctr" eaLnBrk="1" hangingPunct="1">
              <a:lnSpc>
                <a:spcPct val="90000"/>
              </a:lnSpc>
              <a:spcBef>
                <a:spcPct val="20000"/>
              </a:spcBef>
              <a:buClr>
                <a:schemeClr val="accent2"/>
              </a:buClr>
              <a:buSzPct val="75000"/>
            </a:pPr>
            <a:r>
              <a:rPr lang="en-US" b="1" dirty="0">
                <a:solidFill>
                  <a:schemeClr val="accent6"/>
                </a:solidFill>
                <a:latin typeface="Arial" charset="0"/>
                <a:hlinkClick r:id="rId7">
                  <a:extLst>
                    <a:ext uri="{A12FA001-AC4F-418D-AE19-62706E023703}">
                      <ahyp:hlinkClr xmlns:ahyp="http://schemas.microsoft.com/office/drawing/2018/hyperlinkcolor" val="tx"/>
                    </a:ext>
                  </a:extLst>
                </a:hlinkClick>
              </a:rPr>
              <a:t>info@ckusa.org</a:t>
            </a:r>
            <a:r>
              <a:rPr lang="en-US" b="1" dirty="0">
                <a:solidFill>
                  <a:schemeClr val="accent6"/>
                </a:solidFill>
                <a:latin typeface="Arial" charset="0"/>
              </a:rPr>
              <a:t> </a:t>
            </a:r>
          </a:p>
        </p:txBody>
      </p:sp>
    </p:spTree>
    <p:custDataLst>
      <p:tags r:id="rId1"/>
    </p:custDataLst>
    <p:extLst>
      <p:ext uri="{BB962C8B-B14F-4D97-AF65-F5344CB8AC3E}">
        <p14:creationId xmlns:p14="http://schemas.microsoft.com/office/powerpoint/2010/main" val="135066465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7426" name="Picture 2" descr="1766"/>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59000"/>
                    </a14:imgEffect>
                    <a14:imgEffect>
                      <a14:colorTemperature colorTemp="11200"/>
                    </a14:imgEffect>
                    <a14:imgEffect>
                      <a14:saturation sat="300000"/>
                    </a14:imgEffect>
                    <a14:imgEffect>
                      <a14:brightnessContrast bright="2000" contrast="25000"/>
                    </a14:imgEffect>
                  </a14:imgLayer>
                </a14:imgProps>
              </a:ext>
              <a:ext uri="{28A0092B-C50C-407E-A947-70E740481C1C}">
                <a14:useLocalDpi xmlns:a14="http://schemas.microsoft.com/office/drawing/2010/main" val="0"/>
              </a:ext>
            </a:extLst>
          </a:blip>
          <a:srcRect/>
          <a:stretch>
            <a:fillRect/>
          </a:stretch>
        </p:blipFill>
        <p:spPr>
          <a:xfrm>
            <a:off x="0" y="-21771"/>
            <a:ext cx="9144000" cy="6362290"/>
          </a:xfrm>
          <a:noFill/>
        </p:spPr>
      </p:pic>
      <p:sp>
        <p:nvSpPr>
          <p:cNvPr id="487427" name="Rectangle 3"/>
          <p:cNvSpPr>
            <a:spLocks noGrp="1" noChangeArrowheads="1"/>
          </p:cNvSpPr>
          <p:nvPr>
            <p:ph type="title" idx="4294967295"/>
          </p:nvPr>
        </p:nvSpPr>
        <p:spPr>
          <a:xfrm>
            <a:off x="0" y="5943600"/>
            <a:ext cx="9144000" cy="914400"/>
          </a:xfrm>
          <a:solidFill>
            <a:srgbClr val="2A0E00"/>
          </a:solidFill>
        </p:spPr>
        <p:txBody>
          <a:bodyPr/>
          <a:lstStyle/>
          <a:p>
            <a:pPr algn="ctr"/>
            <a:r>
              <a:rPr lang="en-US" sz="5400" b="1" dirty="0"/>
              <a:t>We Can Choose God or Sin</a:t>
            </a:r>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8450" name="Rectangle 2"/>
          <p:cNvSpPr>
            <a:spLocks noGrp="1" noChangeArrowheads="1"/>
          </p:cNvSpPr>
          <p:nvPr>
            <p:ph type="title" idx="4294967295"/>
          </p:nvPr>
        </p:nvSpPr>
        <p:spPr>
          <a:xfrm>
            <a:off x="0" y="32657"/>
            <a:ext cx="9144000" cy="653143"/>
          </a:xfrm>
        </p:spPr>
        <p:txBody>
          <a:bodyPr/>
          <a:lstStyle/>
          <a:p>
            <a:pPr algn="ctr"/>
            <a:r>
              <a:rPr lang="en-US" sz="4000" dirty="0"/>
              <a:t>People Think a Little Sin is Harmless</a:t>
            </a:r>
          </a:p>
        </p:txBody>
      </p:sp>
      <p:pic>
        <p:nvPicPr>
          <p:cNvPr id="488451" name="Picture 3" descr="dont-open-door"/>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109000"/>
                    </a14:imgEffect>
                    <a14:imgEffect>
                      <a14:brightnessContrast bright="8000" contrast="37000"/>
                    </a14:imgEffect>
                  </a14:imgLayer>
                </a14:imgProps>
              </a:ext>
              <a:ext uri="{28A0092B-C50C-407E-A947-70E740481C1C}">
                <a14:useLocalDpi xmlns:a14="http://schemas.microsoft.com/office/drawing/2010/main" val="0"/>
              </a:ext>
            </a:extLst>
          </a:blip>
          <a:srcRect/>
          <a:stretch>
            <a:fillRect/>
          </a:stretch>
        </p:blipFill>
        <p:spPr>
          <a:xfrm>
            <a:off x="10886" y="685799"/>
            <a:ext cx="9133114" cy="6146099"/>
          </a:xfrm>
          <a:noFill/>
        </p:spPr>
      </p:pic>
    </p:spTree>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9475" name="Picture 3" descr="Two-types-of-Worship-Cain-Abel"/>
          <p:cNvPicPr>
            <a:picLocks noGrp="1" noChangeAspect="1" noChangeArrowheads="1"/>
          </p:cNvPicPr>
          <p:nvPr>
            <p:ph sz="half" idx="4294967295"/>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4169"/>
                    </a14:imgEffect>
                    <a14:imgEffect>
                      <a14:saturation sat="125000"/>
                    </a14:imgEffect>
                    <a14:imgEffect>
                      <a14:brightnessContrast bright="30000" contrast="39000"/>
                    </a14:imgEffect>
                  </a14:imgLayer>
                </a14:imgProps>
              </a:ext>
              <a:ext uri="{28A0092B-C50C-407E-A947-70E740481C1C}">
                <a14:useLocalDpi xmlns:a14="http://schemas.microsoft.com/office/drawing/2010/main" val="0"/>
              </a:ext>
            </a:extLst>
          </a:blip>
          <a:srcRect l="5494" t="9857" r="6194"/>
          <a:stretch/>
        </p:blipFill>
        <p:spPr>
          <a:xfrm>
            <a:off x="3338270" y="0"/>
            <a:ext cx="5773074" cy="4419600"/>
          </a:xfrm>
        </p:spPr>
      </p:pic>
      <p:sp>
        <p:nvSpPr>
          <p:cNvPr id="489476" name="Rectangle 4"/>
          <p:cNvSpPr>
            <a:spLocks noGrp="1" noChangeArrowheads="1"/>
          </p:cNvSpPr>
          <p:nvPr>
            <p:ph type="body" sz="half" idx="4294967295"/>
          </p:nvPr>
        </p:nvSpPr>
        <p:spPr>
          <a:xfrm>
            <a:off x="152400" y="1676400"/>
            <a:ext cx="3352800" cy="5181600"/>
          </a:xfrm>
          <a:solidFill>
            <a:schemeClr val="bg1"/>
          </a:solidFill>
        </p:spPr>
        <p:txBody>
          <a:bodyPr/>
          <a:lstStyle/>
          <a:p>
            <a:pPr marL="0" indent="0">
              <a:lnSpc>
                <a:spcPct val="90000"/>
              </a:lnSpc>
              <a:buNone/>
            </a:pPr>
            <a:r>
              <a:rPr lang="en-US" b="1" dirty="0"/>
              <a:t>“Do what is right. Then you will be accepted. If you don't do what is right, sin is waiting at your door to grab you. It longs to have you. But you must rule over it."</a:t>
            </a:r>
            <a:r>
              <a:rPr lang="en-US" sz="2700" b="1" dirty="0"/>
              <a:t> </a:t>
            </a:r>
            <a:r>
              <a:rPr lang="en-US" sz="2000" dirty="0"/>
              <a:t>Genesis 4:7 </a:t>
            </a:r>
          </a:p>
        </p:txBody>
      </p:sp>
      <p:sp>
        <p:nvSpPr>
          <p:cNvPr id="489477" name="Rectangle 5"/>
          <p:cNvSpPr>
            <a:spLocks noChangeArrowheads="1"/>
          </p:cNvSpPr>
          <p:nvPr/>
        </p:nvSpPr>
        <p:spPr bwMode="auto">
          <a:xfrm>
            <a:off x="3581400" y="4495800"/>
            <a:ext cx="5410200" cy="236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Clr>
                <a:schemeClr val="accent2"/>
              </a:buClr>
              <a:buSzPct val="75000"/>
              <a:buFont typeface="Wingdings" pitchFamily="2" charset="2"/>
              <a:buNone/>
            </a:pPr>
            <a:r>
              <a:rPr lang="en-US" sz="5400" b="1" dirty="0">
                <a:latin typeface="Arial" charset="0"/>
              </a:rPr>
              <a:t>Deal with it Before It Changes You </a:t>
            </a:r>
          </a:p>
        </p:txBody>
      </p:sp>
      <p:sp>
        <p:nvSpPr>
          <p:cNvPr id="489474" name="Rectangle 2"/>
          <p:cNvSpPr>
            <a:spLocks noGrp="1" noChangeArrowheads="1"/>
          </p:cNvSpPr>
          <p:nvPr>
            <p:ph type="title" idx="4294967295"/>
          </p:nvPr>
        </p:nvSpPr>
        <p:spPr>
          <a:xfrm>
            <a:off x="0" y="0"/>
            <a:ext cx="3505200" cy="1676400"/>
          </a:xfrm>
          <a:solidFill>
            <a:schemeClr val="bg1"/>
          </a:solidFill>
        </p:spPr>
        <p:txBody>
          <a:bodyPr/>
          <a:lstStyle/>
          <a:p>
            <a:pPr algn="ctr"/>
            <a:r>
              <a:rPr lang="en-US" sz="4200" b="1" dirty="0"/>
              <a:t>Sin is Stronger than We Think</a:t>
            </a:r>
          </a:p>
        </p:txBody>
      </p:sp>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0498" name="Rectangle 2"/>
          <p:cNvSpPr>
            <a:spLocks noGrp="1" noChangeArrowheads="1"/>
          </p:cNvSpPr>
          <p:nvPr>
            <p:ph type="title" idx="4294967295"/>
          </p:nvPr>
        </p:nvSpPr>
        <p:spPr>
          <a:xfrm>
            <a:off x="-21772" y="0"/>
            <a:ext cx="9165771" cy="1143000"/>
          </a:xfrm>
        </p:spPr>
        <p:txBody>
          <a:bodyPr/>
          <a:lstStyle/>
          <a:p>
            <a:pPr algn="ctr"/>
            <a:r>
              <a:rPr lang="en-US" sz="4000" b="1" dirty="0"/>
              <a:t>When Bad Thoughts are Allowed In </a:t>
            </a:r>
            <a:r>
              <a:rPr lang="en-US" sz="4000" b="1" dirty="0">
                <a:sym typeface="Wingdings" pitchFamily="2" charset="2"/>
              </a:rPr>
              <a:t></a:t>
            </a:r>
            <a:br>
              <a:rPr lang="en-US" sz="4000" b="1" dirty="0"/>
            </a:br>
            <a:r>
              <a:rPr lang="en-US" sz="4000" b="1" dirty="0"/>
              <a:t> Bad Actions Always Come Out </a:t>
            </a:r>
          </a:p>
        </p:txBody>
      </p:sp>
      <p:pic>
        <p:nvPicPr>
          <p:cNvPr id="490500" name="Picture 4" descr="vlcsnap-00001title"/>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183000"/>
                    </a14:imgEffect>
                    <a14:imgEffect>
                      <a14:brightnessContrast bright="20000" contrast="65000"/>
                    </a14:imgEffect>
                  </a14:imgLayer>
                </a14:imgProps>
              </a:ext>
              <a:ext uri="{28A0092B-C50C-407E-A947-70E740481C1C}">
                <a14:useLocalDpi xmlns:a14="http://schemas.microsoft.com/office/drawing/2010/main" val="0"/>
              </a:ext>
            </a:extLst>
          </a:blip>
          <a:srcRect/>
          <a:stretch>
            <a:fillRect/>
          </a:stretch>
        </p:blipFill>
        <p:spPr>
          <a:xfrm>
            <a:off x="3886200" y="1143000"/>
            <a:ext cx="5257800" cy="5715000"/>
          </a:xfrm>
          <a:noFill/>
        </p:spPr>
      </p:pic>
      <p:pic>
        <p:nvPicPr>
          <p:cNvPr id="490499" name="Picture 3" descr="ffbbbb-60117377640"/>
          <p:cNvPicPr>
            <a:picLocks noGrp="1" noChangeAspect="1" noChangeArrowheads="1"/>
          </p:cNvPicPr>
          <p:nvPr>
            <p:ph sz="half" idx="4294967295"/>
          </p:nvPr>
        </p:nvPicPr>
        <p:blipFill rotWithShape="1">
          <a:blip r:embed="rId4">
            <a:extLst>
              <a:ext uri="{BEBA8EAE-BF5A-486C-A8C5-ECC9F3942E4B}">
                <a14:imgProps xmlns:a14="http://schemas.microsoft.com/office/drawing/2010/main">
                  <a14:imgLayer r:embed="rId5">
                    <a14:imgEffect>
                      <a14:sharpenSoften amount="-8000"/>
                    </a14:imgEffect>
                    <a14:imgEffect>
                      <a14:colorTemperature colorTemp="5751"/>
                    </a14:imgEffect>
                    <a14:imgEffect>
                      <a14:saturation sat="188000"/>
                    </a14:imgEffect>
                    <a14:imgEffect>
                      <a14:brightnessContrast bright="22000" contrast="52000"/>
                    </a14:imgEffect>
                  </a14:imgLayer>
                </a14:imgProps>
              </a:ext>
              <a:ext uri="{28A0092B-C50C-407E-A947-70E740481C1C}">
                <a14:useLocalDpi xmlns:a14="http://schemas.microsoft.com/office/drawing/2010/main" val="0"/>
              </a:ext>
            </a:extLst>
          </a:blip>
          <a:srcRect l="2667" r="49523" b="9535"/>
          <a:stretch/>
        </p:blipFill>
        <p:spPr>
          <a:xfrm>
            <a:off x="0" y="1143000"/>
            <a:ext cx="3887438" cy="5715000"/>
          </a:xfrm>
          <a:noFill/>
        </p:spPr>
      </p:pic>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22" name="Picture 2" descr="cain-and-able"/>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64000"/>
                    </a14:imgEffect>
                    <a14:imgEffect>
                      <a14:colorTemperature colorTemp="11200"/>
                    </a14:imgEffect>
                    <a14:imgEffect>
                      <a14:saturation sat="279000"/>
                    </a14:imgEffect>
                    <a14:imgEffect>
                      <a14:brightnessContrast bright="29000" contrast="-1000"/>
                    </a14:imgEffect>
                  </a14:imgLayer>
                </a14:imgProps>
              </a:ext>
              <a:ext uri="{28A0092B-C50C-407E-A947-70E740481C1C}">
                <a14:useLocalDpi xmlns:a14="http://schemas.microsoft.com/office/drawing/2010/main" val="0"/>
              </a:ext>
            </a:extLst>
          </a:blip>
          <a:srcRect/>
          <a:stretch>
            <a:fillRect/>
          </a:stretch>
        </p:blipFill>
        <p:spPr>
          <a:xfrm>
            <a:off x="10886" y="0"/>
            <a:ext cx="5046791" cy="6858000"/>
          </a:xfrm>
          <a:noFill/>
        </p:spPr>
      </p:pic>
      <p:sp>
        <p:nvSpPr>
          <p:cNvPr id="491523" name="Rectangle 3"/>
          <p:cNvSpPr>
            <a:spLocks noGrp="1" noChangeArrowheads="1"/>
          </p:cNvSpPr>
          <p:nvPr>
            <p:ph type="body" sz="half" idx="4294967295"/>
          </p:nvPr>
        </p:nvSpPr>
        <p:spPr>
          <a:xfrm>
            <a:off x="5181600" y="0"/>
            <a:ext cx="3962400" cy="6858000"/>
          </a:xfrm>
        </p:spPr>
        <p:txBody>
          <a:bodyPr/>
          <a:lstStyle/>
          <a:p>
            <a:pPr marL="0" indent="0">
              <a:buNone/>
            </a:pPr>
            <a:r>
              <a:rPr lang="en-US" sz="4400" b="1" dirty="0"/>
              <a:t>“For from your heart come the evil ideas which lead you to kill, commit adultery… to rob, lie, and slander others.” </a:t>
            </a:r>
            <a:r>
              <a:rPr lang="en-US" sz="1800" dirty="0"/>
              <a:t>Mat.15:19</a:t>
            </a:r>
          </a:p>
        </p:txBody>
      </p:sp>
    </p:spTree>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6" name="Rectangle 2"/>
          <p:cNvSpPr>
            <a:spLocks noGrp="1" noChangeArrowheads="1"/>
          </p:cNvSpPr>
          <p:nvPr>
            <p:ph type="body" sz="half" idx="4294967295"/>
          </p:nvPr>
        </p:nvSpPr>
        <p:spPr>
          <a:xfrm>
            <a:off x="5181600" y="152400"/>
            <a:ext cx="3962400" cy="6705600"/>
          </a:xfrm>
        </p:spPr>
        <p:txBody>
          <a:bodyPr/>
          <a:lstStyle/>
          <a:p>
            <a:pPr marL="0" indent="0">
              <a:buNone/>
            </a:pPr>
            <a:r>
              <a:rPr lang="en-US" sz="3200" b="1" dirty="0"/>
              <a:t>Cain’s Unguarded Heart: </a:t>
            </a:r>
          </a:p>
          <a:p>
            <a:pPr marL="0" indent="0">
              <a:buNone/>
            </a:pPr>
            <a:r>
              <a:rPr lang="en-US" sz="3200" dirty="0"/>
              <a:t>Lets in Unbelief &amp; Pride</a:t>
            </a:r>
          </a:p>
          <a:p>
            <a:pPr marL="0" indent="0">
              <a:buNone/>
            </a:pPr>
            <a:endParaRPr lang="en-US" sz="1100" b="1" dirty="0"/>
          </a:p>
          <a:p>
            <a:pPr marL="0" indent="0">
              <a:buNone/>
            </a:pPr>
            <a:r>
              <a:rPr lang="en-US" sz="3200" b="1" dirty="0"/>
              <a:t>Resulting Action:</a:t>
            </a:r>
          </a:p>
          <a:p>
            <a:pPr marL="0" indent="0">
              <a:buNone/>
            </a:pPr>
            <a:r>
              <a:rPr lang="en-US" sz="3200" dirty="0"/>
              <a:t>An Unacceptable Offering</a:t>
            </a:r>
          </a:p>
          <a:p>
            <a:pPr marL="0" indent="0">
              <a:buNone/>
            </a:pPr>
            <a:endParaRPr lang="en-US" sz="1100" dirty="0"/>
          </a:p>
          <a:p>
            <a:pPr marL="0" indent="0">
              <a:buNone/>
            </a:pPr>
            <a:r>
              <a:rPr lang="en-US" sz="3200" b="1" dirty="0"/>
              <a:t>God Offers Chance to Repent…</a:t>
            </a:r>
          </a:p>
          <a:p>
            <a:pPr marL="0" indent="0">
              <a:buNone/>
            </a:pPr>
            <a:r>
              <a:rPr lang="en-US" sz="3200" b="1" dirty="0"/>
              <a:t>Cain Will not Repent</a:t>
            </a:r>
          </a:p>
        </p:txBody>
      </p:sp>
      <p:pic>
        <p:nvPicPr>
          <p:cNvPr id="492547" name="Picture 3" descr="imagesCAHJ7TLD"/>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73000"/>
                    </a14:imgEffect>
                    <a14:imgEffect>
                      <a14:colorTemperature colorTemp="11500"/>
                    </a14:imgEffect>
                    <a14:imgEffect>
                      <a14:saturation sat="391000"/>
                    </a14:imgEffect>
                    <a14:imgEffect>
                      <a14:brightnessContrast bright="14000" contrast="34000"/>
                    </a14:imgEffect>
                  </a14:imgLayer>
                </a14:imgProps>
              </a:ext>
              <a:ext uri="{28A0092B-C50C-407E-A947-70E740481C1C}">
                <a14:useLocalDpi xmlns:a14="http://schemas.microsoft.com/office/drawing/2010/main" val="0"/>
              </a:ext>
            </a:extLst>
          </a:blip>
          <a:srcRect/>
          <a:stretch>
            <a:fillRect/>
          </a:stretch>
        </p:blipFill>
        <p:spPr>
          <a:xfrm>
            <a:off x="10885" y="0"/>
            <a:ext cx="5011615" cy="4343400"/>
          </a:xfrm>
        </p:spPr>
      </p:pic>
      <p:sp>
        <p:nvSpPr>
          <p:cNvPr id="492548" name="Rectangle 4"/>
          <p:cNvSpPr>
            <a:spLocks noChangeArrowheads="1"/>
          </p:cNvSpPr>
          <p:nvPr/>
        </p:nvSpPr>
        <p:spPr bwMode="auto">
          <a:xfrm>
            <a:off x="0" y="4495800"/>
            <a:ext cx="4495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buClr>
                <a:schemeClr val="accent2"/>
              </a:buClr>
              <a:buSzPct val="75000"/>
              <a:buFont typeface="Wingdings" pitchFamily="2" charset="2"/>
              <a:buNone/>
            </a:pPr>
            <a:r>
              <a:rPr lang="en-US" sz="3600" b="1" dirty="0">
                <a:latin typeface="Arial" charset="0"/>
              </a:rPr>
              <a:t>“Above all else, guard your heart, for everything you do flows from it.” </a:t>
            </a:r>
            <a:r>
              <a:rPr lang="en-US" sz="2000" dirty="0">
                <a:latin typeface="Arial" charset="0"/>
              </a:rPr>
              <a:t>Prov. 4:23</a:t>
            </a:r>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2547" name="Picture 3" descr="imagesCAHJ7TLD"/>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73000"/>
                    </a14:imgEffect>
                    <a14:imgEffect>
                      <a14:colorTemperature colorTemp="11500"/>
                    </a14:imgEffect>
                    <a14:imgEffect>
                      <a14:saturation sat="391000"/>
                    </a14:imgEffect>
                    <a14:imgEffect>
                      <a14:brightnessContrast bright="14000" contrast="34000"/>
                    </a14:imgEffect>
                  </a14:imgLayer>
                </a14:imgProps>
              </a:ext>
              <a:ext uri="{28A0092B-C50C-407E-A947-70E740481C1C}">
                <a14:useLocalDpi xmlns:a14="http://schemas.microsoft.com/office/drawing/2010/main" val="0"/>
              </a:ext>
            </a:extLst>
          </a:blip>
          <a:srcRect/>
          <a:stretch>
            <a:fillRect/>
          </a:stretch>
        </p:blipFill>
        <p:spPr>
          <a:xfrm>
            <a:off x="4132385" y="0"/>
            <a:ext cx="5011615" cy="4343400"/>
          </a:xfrm>
        </p:spPr>
      </p:pic>
      <p:sp>
        <p:nvSpPr>
          <p:cNvPr id="492548" name="Rectangle 4"/>
          <p:cNvSpPr>
            <a:spLocks noChangeArrowheads="1"/>
          </p:cNvSpPr>
          <p:nvPr/>
        </p:nvSpPr>
        <p:spPr bwMode="auto">
          <a:xfrm>
            <a:off x="4648200" y="4419600"/>
            <a:ext cx="4495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buClr>
                <a:schemeClr val="accent2"/>
              </a:buClr>
              <a:buSzPct val="75000"/>
              <a:buFont typeface="Wingdings" pitchFamily="2" charset="2"/>
              <a:buNone/>
            </a:pPr>
            <a:r>
              <a:rPr lang="en-US" sz="3600" b="1" dirty="0">
                <a:latin typeface="Arial" charset="0"/>
              </a:rPr>
              <a:t>“Above all else, guard your heart, for everything you do flows from it.” </a:t>
            </a:r>
            <a:r>
              <a:rPr lang="en-US" sz="2000" dirty="0">
                <a:latin typeface="Arial" charset="0"/>
              </a:rPr>
              <a:t>Prov. 4:23</a:t>
            </a:r>
          </a:p>
        </p:txBody>
      </p:sp>
      <p:sp>
        <p:nvSpPr>
          <p:cNvPr id="5" name="Rectangle 2"/>
          <p:cNvSpPr txBox="1">
            <a:spLocks noChangeArrowheads="1"/>
          </p:cNvSpPr>
          <p:nvPr/>
        </p:nvSpPr>
        <p:spPr bwMode="auto">
          <a:xfrm>
            <a:off x="76200" y="381000"/>
            <a:ext cx="4114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b="1" dirty="0"/>
              <a:t>Cain’s Unguarded Heart </a:t>
            </a:r>
            <a:r>
              <a:rPr lang="en-US" sz="3200" b="1" u="sng" dirty="0"/>
              <a:t>Again</a:t>
            </a:r>
            <a:r>
              <a:rPr lang="en-US" sz="3200" b="1" dirty="0"/>
              <a:t>:</a:t>
            </a:r>
          </a:p>
          <a:p>
            <a:pPr marL="0" indent="0">
              <a:buNone/>
            </a:pPr>
            <a:r>
              <a:rPr lang="en-US" sz="3200" b="1" dirty="0"/>
              <a:t>Jealousy &amp; Anger</a:t>
            </a:r>
          </a:p>
          <a:p>
            <a:pPr marL="0" indent="0">
              <a:spcBef>
                <a:spcPct val="0"/>
              </a:spcBef>
              <a:buClrTx/>
              <a:buSzTx/>
              <a:buNone/>
            </a:pPr>
            <a:endParaRPr lang="en-US" sz="2000" b="1" dirty="0"/>
          </a:p>
          <a:p>
            <a:pPr marL="0" indent="0">
              <a:spcBef>
                <a:spcPct val="0"/>
              </a:spcBef>
              <a:buClrTx/>
              <a:buSzTx/>
              <a:buNone/>
            </a:pPr>
            <a:r>
              <a:rPr lang="en-US" sz="3200" b="1" dirty="0"/>
              <a:t>Resulting Action: </a:t>
            </a:r>
          </a:p>
          <a:p>
            <a:pPr marL="0" indent="0">
              <a:spcBef>
                <a:spcPct val="0"/>
              </a:spcBef>
              <a:buClrTx/>
              <a:buSzTx/>
              <a:buNone/>
            </a:pPr>
            <a:r>
              <a:rPr lang="en-US" sz="3200" b="1" dirty="0"/>
              <a:t>Murdered his Brother</a:t>
            </a:r>
          </a:p>
          <a:p>
            <a:pPr marL="0" indent="0">
              <a:buNone/>
            </a:pPr>
            <a:endParaRPr lang="en-US" sz="2000" b="1" dirty="0"/>
          </a:p>
          <a:p>
            <a:pPr marL="0" indent="0">
              <a:buNone/>
            </a:pPr>
            <a:r>
              <a:rPr lang="en-US" sz="3200" b="1" dirty="0"/>
              <a:t>God Offers Another Chance to Repent…</a:t>
            </a:r>
          </a:p>
          <a:p>
            <a:pPr marL="0" indent="0">
              <a:buNone/>
            </a:pPr>
            <a:r>
              <a:rPr lang="en-US" sz="3200" b="1" dirty="0"/>
              <a:t>Cain Will not Repent</a:t>
            </a:r>
          </a:p>
        </p:txBody>
      </p:sp>
    </p:spTree>
    <p:extLst>
      <p:ext uri="{BB962C8B-B14F-4D97-AF65-F5344CB8AC3E}">
        <p14:creationId xmlns:p14="http://schemas.microsoft.com/office/powerpoint/2010/main" val="3580164002"/>
      </p:ext>
    </p:extLst>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4" name="Rectangle 2"/>
          <p:cNvSpPr>
            <a:spLocks noGrp="1" noChangeArrowheads="1"/>
          </p:cNvSpPr>
          <p:nvPr>
            <p:ph type="title" idx="4294967295"/>
          </p:nvPr>
        </p:nvSpPr>
        <p:spPr>
          <a:xfrm>
            <a:off x="0" y="0"/>
            <a:ext cx="9144000" cy="1219200"/>
          </a:xfrm>
        </p:spPr>
        <p:txBody>
          <a:bodyPr/>
          <a:lstStyle/>
          <a:p>
            <a:pPr algn="ctr"/>
            <a:r>
              <a:rPr lang="en-US" sz="4000" b="1" dirty="0"/>
              <a:t>Cain Made the Wrong Choice… </a:t>
            </a:r>
            <a:br>
              <a:rPr lang="en-US" sz="4000" b="1" dirty="0"/>
            </a:br>
            <a:r>
              <a:rPr lang="en-US" sz="4000" b="1" dirty="0"/>
              <a:t>He Invited Sin In</a:t>
            </a:r>
          </a:p>
        </p:txBody>
      </p:sp>
      <p:sp>
        <p:nvSpPr>
          <p:cNvPr id="494596" name="Rectangle 4"/>
          <p:cNvSpPr>
            <a:spLocks noGrp="1" noChangeArrowheads="1"/>
          </p:cNvSpPr>
          <p:nvPr>
            <p:ph type="body" sz="half" idx="4294967295"/>
          </p:nvPr>
        </p:nvSpPr>
        <p:spPr>
          <a:xfrm>
            <a:off x="152400" y="1295400"/>
            <a:ext cx="3733800" cy="5562600"/>
          </a:xfrm>
          <a:solidFill>
            <a:schemeClr val="bg1"/>
          </a:solidFill>
        </p:spPr>
        <p:txBody>
          <a:bodyPr/>
          <a:lstStyle/>
          <a:p>
            <a:pPr marL="0" indent="0">
              <a:buNone/>
            </a:pPr>
            <a:endParaRPr lang="en-US" sz="1200" b="1" dirty="0"/>
          </a:p>
          <a:p>
            <a:pPr marL="0" indent="0">
              <a:buNone/>
            </a:pPr>
            <a:r>
              <a:rPr lang="en-US" sz="3600" b="1" dirty="0"/>
              <a:t>Once in, it grew bigger and bigger – sin always does:</a:t>
            </a:r>
          </a:p>
          <a:p>
            <a:r>
              <a:rPr lang="en-US" sz="3600" b="1" dirty="0"/>
              <a:t>1] Pride </a:t>
            </a:r>
            <a:r>
              <a:rPr lang="en-US" sz="3600" b="1" dirty="0">
                <a:sym typeface="Wingdings" pitchFamily="2" charset="2"/>
              </a:rPr>
              <a:t></a:t>
            </a:r>
            <a:r>
              <a:rPr lang="en-US" sz="3600" b="1" dirty="0"/>
              <a:t> </a:t>
            </a:r>
          </a:p>
          <a:p>
            <a:r>
              <a:rPr lang="en-US" sz="3600" b="1" dirty="0"/>
              <a:t>2] Unbelief </a:t>
            </a:r>
            <a:r>
              <a:rPr lang="en-US" sz="3600" b="1" dirty="0">
                <a:sym typeface="Wingdings" pitchFamily="2" charset="2"/>
              </a:rPr>
              <a:t></a:t>
            </a:r>
            <a:endParaRPr lang="en-US" sz="3600" b="1" dirty="0"/>
          </a:p>
          <a:p>
            <a:r>
              <a:rPr lang="en-US" sz="3600" b="1" dirty="0"/>
              <a:t>3] Jealousy </a:t>
            </a:r>
            <a:r>
              <a:rPr lang="en-US" sz="3600" b="1" dirty="0">
                <a:sym typeface="Wingdings" pitchFamily="2" charset="2"/>
              </a:rPr>
              <a:t></a:t>
            </a:r>
            <a:endParaRPr lang="en-US" sz="3600" b="1" dirty="0"/>
          </a:p>
          <a:p>
            <a:r>
              <a:rPr lang="en-US" sz="3600" b="1" dirty="0"/>
              <a:t>4] Murder </a:t>
            </a:r>
            <a:r>
              <a:rPr lang="en-US" sz="3600" b="1" dirty="0">
                <a:sym typeface="Wingdings" pitchFamily="2" charset="2"/>
              </a:rPr>
              <a:t></a:t>
            </a:r>
          </a:p>
        </p:txBody>
      </p:sp>
      <p:pic>
        <p:nvPicPr>
          <p:cNvPr id="494597"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2031" t="-39921" r="-28035" b="-16243"/>
          <a:stretch/>
        </p:blipFill>
        <p:spPr bwMode="auto">
          <a:xfrm>
            <a:off x="1228724" y="-914400"/>
            <a:ext cx="9439276" cy="86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5618" name="Rectangle 2"/>
          <p:cNvSpPr>
            <a:spLocks noGrp="1" noChangeArrowheads="1"/>
          </p:cNvSpPr>
          <p:nvPr>
            <p:ph type="body" sz="half" idx="4294967295"/>
          </p:nvPr>
        </p:nvSpPr>
        <p:spPr>
          <a:xfrm>
            <a:off x="76200" y="76200"/>
            <a:ext cx="4038600" cy="6781800"/>
          </a:xfrm>
        </p:spPr>
        <p:txBody>
          <a:bodyPr/>
          <a:lstStyle/>
          <a:p>
            <a:pPr>
              <a:lnSpc>
                <a:spcPct val="90000"/>
              </a:lnSpc>
              <a:buFont typeface="Wingdings" pitchFamily="2" charset="2"/>
              <a:buNone/>
            </a:pPr>
            <a:r>
              <a:rPr lang="en-US" sz="3400" b="1" dirty="0"/>
              <a:t> “We must not be like Cain, who belonged to the evil one and killed his brother. And why did he kill him? Because Cain had been doing what was evil, and his brother had been doing what was right” </a:t>
            </a:r>
            <a:r>
              <a:rPr lang="en-US" sz="1700" dirty="0"/>
              <a:t>1 John 3:12</a:t>
            </a:r>
          </a:p>
        </p:txBody>
      </p:sp>
      <p:pic>
        <p:nvPicPr>
          <p:cNvPr id="495619" name="Picture 3" descr="cain and abel1"/>
          <p:cNvPicPr>
            <a:picLocks noGrp="1" noChangeAspect="1" noChangeArrowheads="1"/>
          </p:cNvPicPr>
          <p:nvPr>
            <p:ph sz="half" idx="4294967295"/>
          </p:nvPr>
        </p:nvPicPr>
        <p:blipFill rotWithShape="1">
          <a:blip r:embed="rId2">
            <a:extLst>
              <a:ext uri="{BEBA8EAE-BF5A-486C-A8C5-ECC9F3942E4B}">
                <a14:imgProps xmlns:a14="http://schemas.microsoft.com/office/drawing/2010/main">
                  <a14:imgLayer r:embed="rId3">
                    <a14:imgEffect>
                      <a14:sharpenSoften amount="45000"/>
                    </a14:imgEffect>
                    <a14:imgEffect>
                      <a14:colorTemperature colorTemp="8612"/>
                    </a14:imgEffect>
                    <a14:imgEffect>
                      <a14:saturation sat="307000"/>
                    </a14:imgEffect>
                    <a14:imgEffect>
                      <a14:brightnessContrast bright="34000" contrast="36000"/>
                    </a14:imgEffect>
                  </a14:imgLayer>
                </a14:imgProps>
              </a:ext>
              <a:ext uri="{28A0092B-C50C-407E-A947-70E740481C1C}">
                <a14:useLocalDpi xmlns:a14="http://schemas.microsoft.com/office/drawing/2010/main" val="0"/>
              </a:ext>
            </a:extLst>
          </a:blip>
          <a:srcRect l="5409"/>
          <a:stretch/>
        </p:blipFill>
        <p:spPr>
          <a:xfrm>
            <a:off x="4288971" y="0"/>
            <a:ext cx="4855029" cy="6858000"/>
          </a:xfrm>
          <a:noFill/>
        </p:spPr>
      </p:pic>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2" name="Rectangle 2"/>
          <p:cNvSpPr>
            <a:spLocks noGrp="1" noChangeArrowheads="1"/>
          </p:cNvSpPr>
          <p:nvPr>
            <p:ph type="title" idx="4294967295"/>
          </p:nvPr>
        </p:nvSpPr>
        <p:spPr>
          <a:xfrm>
            <a:off x="4343400" y="0"/>
            <a:ext cx="4724400" cy="3581400"/>
          </a:xfrm>
        </p:spPr>
        <p:txBody>
          <a:bodyPr/>
          <a:lstStyle/>
          <a:p>
            <a:r>
              <a:rPr lang="en-US" sz="5400" dirty="0"/>
              <a:t>Watch Out for Jealousy –</a:t>
            </a:r>
            <a:br>
              <a:rPr lang="en-US" sz="5400" dirty="0"/>
            </a:br>
            <a:r>
              <a:rPr lang="en-US" sz="5400" dirty="0"/>
              <a:t>Don’t Let it in Our Heart’s Door </a:t>
            </a:r>
          </a:p>
        </p:txBody>
      </p:sp>
      <p:sp>
        <p:nvSpPr>
          <p:cNvPr id="496643" name="Rectangle 3"/>
          <p:cNvSpPr>
            <a:spLocks noGrp="1" noChangeArrowheads="1"/>
          </p:cNvSpPr>
          <p:nvPr>
            <p:ph type="body" sz="half" idx="4294967295"/>
          </p:nvPr>
        </p:nvSpPr>
        <p:spPr>
          <a:xfrm>
            <a:off x="0" y="3962400"/>
            <a:ext cx="9144000" cy="2895600"/>
          </a:xfrm>
        </p:spPr>
        <p:txBody>
          <a:bodyPr/>
          <a:lstStyle/>
          <a:p>
            <a:pPr>
              <a:lnSpc>
                <a:spcPct val="90000"/>
              </a:lnSpc>
            </a:pPr>
            <a:r>
              <a:rPr lang="en-US" sz="3200" b="1" dirty="0"/>
              <a:t>“Love is patient and kind. Love is not jealous, it does not brag, and it is not proud.”</a:t>
            </a:r>
            <a:r>
              <a:rPr lang="en-US" sz="2700" b="1" dirty="0"/>
              <a:t> </a:t>
            </a:r>
            <a:r>
              <a:rPr lang="en-US" sz="2000" dirty="0"/>
              <a:t>1 Cor. 13:4 </a:t>
            </a:r>
          </a:p>
          <a:p>
            <a:pPr>
              <a:lnSpc>
                <a:spcPct val="90000"/>
              </a:lnSpc>
            </a:pPr>
            <a:r>
              <a:rPr lang="en-US" sz="3200" dirty="0"/>
              <a:t> </a:t>
            </a:r>
            <a:r>
              <a:rPr lang="en-US" sz="3200" b="1" dirty="0"/>
              <a:t>“Don't be selfish; don't live to make a good impression on others. Be humble, thinking of others as better than yourself.”</a:t>
            </a:r>
            <a:r>
              <a:rPr lang="en-US" sz="2700" b="1" dirty="0"/>
              <a:t> </a:t>
            </a:r>
            <a:r>
              <a:rPr lang="en-US" sz="2000" dirty="0"/>
              <a:t>Phil. 2:3 </a:t>
            </a:r>
          </a:p>
        </p:txBody>
      </p:sp>
      <p:pic>
        <p:nvPicPr>
          <p:cNvPr id="496644" name="Picture 4" descr="door"/>
          <p:cNvPicPr>
            <a:picLocks noGrp="1" noChangeAspect="1" noChangeArrowheads="1"/>
          </p:cNvPicPr>
          <p:nvPr>
            <p:ph sz="half" idx="4294967295"/>
          </p:nvPr>
        </p:nvPicPr>
        <p:blipFill>
          <a:blip r:embed="rId2">
            <a:extLst>
              <a:ext uri="{BEBA8EAE-BF5A-486C-A8C5-ECC9F3942E4B}">
                <a14:imgProps xmlns:a14="http://schemas.microsoft.com/office/drawing/2010/main">
                  <a14:imgLayer r:embed="rId3">
                    <a14:imgEffect>
                      <a14:sharpenSoften amount="-45000"/>
                    </a14:imgEffect>
                    <a14:imgEffect>
                      <a14:colorTemperature colorTemp="8582"/>
                    </a14:imgEffect>
                    <a14:imgEffect>
                      <a14:saturation sat="123000"/>
                    </a14:imgEffect>
                    <a14:imgEffect>
                      <a14:brightnessContrast bright="9000" contrast="36000"/>
                    </a14:imgEffect>
                  </a14:imgLayer>
                </a14:imgProps>
              </a:ext>
              <a:ext uri="{28A0092B-C50C-407E-A947-70E740481C1C}">
                <a14:useLocalDpi xmlns:a14="http://schemas.microsoft.com/office/drawing/2010/main" val="0"/>
              </a:ext>
            </a:extLst>
          </a:blip>
          <a:srcRect/>
          <a:stretch>
            <a:fillRect/>
          </a:stretch>
        </p:blipFill>
        <p:spPr>
          <a:xfrm>
            <a:off x="152400" y="20637"/>
            <a:ext cx="3962400" cy="3941763"/>
          </a:xfrm>
          <a:noFill/>
        </p:spPr>
      </p:pic>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0018" name="Rectangle 2"/>
          <p:cNvSpPr>
            <a:spLocks noGrp="1" noChangeArrowheads="1"/>
          </p:cNvSpPr>
          <p:nvPr>
            <p:ph type="title" idx="4294967295"/>
          </p:nvPr>
        </p:nvSpPr>
        <p:spPr>
          <a:xfrm>
            <a:off x="0" y="76201"/>
            <a:ext cx="9144000" cy="1142999"/>
          </a:xfrm>
        </p:spPr>
        <p:txBody>
          <a:bodyPr/>
          <a:lstStyle/>
          <a:p>
            <a:pPr algn="ctr"/>
            <a:r>
              <a:rPr lang="en-US" b="1" dirty="0"/>
              <a:t>Where did God get the animal skins </a:t>
            </a:r>
            <a:br>
              <a:rPr lang="en-US" b="1" dirty="0"/>
            </a:br>
            <a:r>
              <a:rPr lang="en-US" b="1" dirty="0"/>
              <a:t>to cover Adam &amp; Eve’s nakedness?</a:t>
            </a:r>
          </a:p>
        </p:txBody>
      </p:sp>
      <p:pic>
        <p:nvPicPr>
          <p:cNvPr id="470019" name="Picture 3" descr="0511-0904-2103-2649_Adam_and_Eve_Clothed_Leaving_the_Garden_of_Eden_in_Shame_clipart_image"/>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52000"/>
                    </a14:imgEffect>
                    <a14:imgEffect>
                      <a14:colorTemperature colorTemp="11500"/>
                    </a14:imgEffect>
                    <a14:imgEffect>
                      <a14:saturation sat="226000"/>
                    </a14:imgEffect>
                    <a14:imgEffect>
                      <a14:brightnessContrast bright="2000" contrast="61000"/>
                    </a14:imgEffect>
                  </a14:imgLayer>
                </a14:imgProps>
              </a:ext>
              <a:ext uri="{28A0092B-C50C-407E-A947-70E740481C1C}">
                <a14:useLocalDpi xmlns:a14="http://schemas.microsoft.com/office/drawing/2010/main" val="0"/>
              </a:ext>
            </a:extLst>
          </a:blip>
          <a:srcRect/>
          <a:stretch>
            <a:fillRect/>
          </a:stretch>
        </p:blipFill>
        <p:spPr>
          <a:xfrm>
            <a:off x="-1" y="1210689"/>
            <a:ext cx="6400801" cy="5619750"/>
          </a:xfrm>
          <a:noFill/>
        </p:spPr>
      </p:pic>
      <p:sp>
        <p:nvSpPr>
          <p:cNvPr id="470020" name="Rectangle 4"/>
          <p:cNvSpPr>
            <a:spLocks noChangeArrowheads="1"/>
          </p:cNvSpPr>
          <p:nvPr/>
        </p:nvSpPr>
        <p:spPr bwMode="auto">
          <a:xfrm>
            <a:off x="6477000" y="1676400"/>
            <a:ext cx="2590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nSpc>
                <a:spcPct val="80000"/>
              </a:lnSpc>
            </a:pPr>
            <a:r>
              <a:rPr lang="en-US" sz="4400" dirty="0">
                <a:solidFill>
                  <a:schemeClr val="tx2"/>
                </a:solidFill>
                <a:latin typeface="Times New Roman" pitchFamily="18" charset="0"/>
              </a:rPr>
              <a:t>An animal must have been sacrificed.</a:t>
            </a:r>
          </a:p>
        </p:txBody>
      </p:sp>
    </p:spTree>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7667" name="Picture 3" descr="addictions_week"/>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72000"/>
                    </a14:imgEffect>
                    <a14:imgEffect>
                      <a14:colorTemperature colorTemp="6166"/>
                    </a14:imgEffect>
                    <a14:imgEffect>
                      <a14:brightnessContrast bright="24000" contrast="37000"/>
                    </a14:imgEffect>
                  </a14:imgLayer>
                </a14:imgProps>
              </a:ext>
              <a:ext uri="{28A0092B-C50C-407E-A947-70E740481C1C}">
                <a14:useLocalDpi xmlns:a14="http://schemas.microsoft.com/office/drawing/2010/main" val="0"/>
              </a:ext>
            </a:extLst>
          </a:blip>
          <a:srcRect/>
          <a:stretch>
            <a:fillRect/>
          </a:stretch>
        </p:blipFill>
        <p:spPr>
          <a:xfrm>
            <a:off x="-1" y="7597"/>
            <a:ext cx="9144001" cy="6850404"/>
          </a:xfrm>
          <a:solidFill>
            <a:schemeClr val="bg1"/>
          </a:solidFill>
        </p:spPr>
      </p:pic>
      <p:sp>
        <p:nvSpPr>
          <p:cNvPr id="497666" name="Rectangle 2"/>
          <p:cNvSpPr>
            <a:spLocks noGrp="1" noChangeArrowheads="1"/>
          </p:cNvSpPr>
          <p:nvPr>
            <p:ph type="title" idx="4294967295"/>
          </p:nvPr>
        </p:nvSpPr>
        <p:spPr>
          <a:xfrm>
            <a:off x="0" y="5715001"/>
            <a:ext cx="6019800" cy="1143000"/>
          </a:xfrm>
          <a:solidFill>
            <a:schemeClr val="bg1">
              <a:alpha val="75000"/>
            </a:schemeClr>
          </a:solidFill>
        </p:spPr>
        <p:txBody>
          <a:bodyPr/>
          <a:lstStyle/>
          <a:p>
            <a:pPr algn="ctr"/>
            <a:r>
              <a:rPr lang="en-US" sz="4000" b="1" dirty="0"/>
              <a:t>Separation from God </a:t>
            </a:r>
            <a:br>
              <a:rPr lang="en-US" sz="4000" b="1" dirty="0"/>
            </a:br>
            <a:r>
              <a:rPr lang="en-US" sz="4000" b="1" dirty="0"/>
              <a:t>(the ultimate end of sin)</a:t>
            </a:r>
          </a:p>
        </p:txBody>
      </p:sp>
      <p:sp>
        <p:nvSpPr>
          <p:cNvPr id="497668" name="Rectangle 4"/>
          <p:cNvSpPr>
            <a:spLocks noChangeArrowheads="1"/>
          </p:cNvSpPr>
          <p:nvPr/>
        </p:nvSpPr>
        <p:spPr bwMode="auto">
          <a:xfrm>
            <a:off x="6096000" y="0"/>
            <a:ext cx="3048000" cy="6858000"/>
          </a:xfrm>
          <a:prstGeom prst="rect">
            <a:avLst/>
          </a:prstGeom>
          <a:solidFill>
            <a:schemeClr val="bg1">
              <a:alpha val="80000"/>
            </a:schemeClr>
          </a:solidFill>
          <a:ln>
            <a:noFill/>
          </a:ln>
        </p:spPr>
        <p:txBody>
          <a:bodyPr tIns="182880"/>
          <a:lstStyle/>
          <a:p>
            <a:pPr marL="342900" indent="-342900">
              <a:spcBef>
                <a:spcPct val="20000"/>
              </a:spcBef>
              <a:buClr>
                <a:schemeClr val="accent2"/>
              </a:buClr>
              <a:buSzPct val="75000"/>
              <a:buFont typeface="Wingdings" pitchFamily="2" charset="2"/>
              <a:buNone/>
            </a:pPr>
            <a:r>
              <a:rPr lang="en-US" sz="3400" b="1" dirty="0">
                <a:latin typeface="Arial" charset="0"/>
              </a:rPr>
              <a:t> “It's your sins that have cut you off from God. Because of your sins, he has turned away and will not listen anymore.” </a:t>
            </a:r>
          </a:p>
          <a:p>
            <a:pPr marL="342900" indent="-342900" algn="r">
              <a:spcBef>
                <a:spcPct val="20000"/>
              </a:spcBef>
              <a:buClr>
                <a:schemeClr val="accent2"/>
              </a:buClr>
              <a:buSzPct val="75000"/>
              <a:buFont typeface="Wingdings" pitchFamily="2" charset="2"/>
              <a:buNone/>
            </a:pPr>
            <a:r>
              <a:rPr lang="en-US" sz="2000" dirty="0">
                <a:latin typeface="Arial" charset="0"/>
              </a:rPr>
              <a:t>Isa. 59:2</a:t>
            </a:r>
          </a:p>
        </p:txBody>
      </p:sp>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71450" y="3479465"/>
            <a:ext cx="3867150" cy="3101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343400" y="3479466"/>
            <a:ext cx="4629150" cy="2635584"/>
          </a:xfrm>
          <a:noFill/>
        </p:spPr>
        <p:txBody>
          <a:bodyPr vert="horz" wrap="square" lIns="0" tIns="0" rIns="0" bIns="0" numCol="1" anchor="t" anchorCtr="0" compatLnSpc="1">
            <a:prstTxWarp prst="textNoShape">
              <a:avLst/>
            </a:prstTxWarp>
          </a:bodyPr>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600" u="sng" dirty="0">
              <a:latin typeface="Times New Roman" pitchFamily="18" charset="0"/>
            </a:endParaRPr>
          </a:p>
          <a:p>
            <a:pPr marL="0" indent="0">
              <a:lnSpc>
                <a:spcPct val="90000"/>
              </a:lnSpc>
              <a:buNone/>
            </a:pPr>
            <a:r>
              <a:rPr lang="en-US" sz="2025" b="1" dirty="0"/>
              <a:t>“…the preacher was describing the change which God works in the heart through faith in Christ and I felt my heart strangely warmed.”</a:t>
            </a:r>
          </a:p>
          <a:p>
            <a:pPr marL="0" indent="0">
              <a:lnSpc>
                <a:spcPct val="90000"/>
              </a:lnSpc>
              <a:buNone/>
            </a:pPr>
            <a:endParaRPr lang="en-US" sz="600" b="1" dirty="0"/>
          </a:p>
          <a:p>
            <a:pPr marL="0" indent="0">
              <a:lnSpc>
                <a:spcPct val="90000"/>
              </a:lnSpc>
              <a:buNone/>
            </a:pPr>
            <a:r>
              <a:rPr lang="en-US" sz="2025" b="1" dirty="0"/>
              <a:t>Jesus makes His presence Known by a small voice!</a:t>
            </a:r>
          </a:p>
          <a:p>
            <a:pPr marL="0" indent="0">
              <a:lnSpc>
                <a:spcPct val="90000"/>
              </a:lnSpc>
              <a:buNone/>
            </a:pPr>
            <a:endParaRPr lang="en-US" dirty="0"/>
          </a:p>
          <a:p>
            <a:pPr marL="0" indent="0">
              <a:lnSpc>
                <a:spcPct val="90000"/>
              </a:lnSpc>
              <a:buNone/>
            </a:pPr>
            <a:endParaRPr lang="en-US" sz="21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4696165" y="76200"/>
            <a:ext cx="4321159" cy="3238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342900" y="381000"/>
            <a:ext cx="4104936" cy="293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137160" rIns="102870" bIns="13716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2400" b="1" u="sng" dirty="0"/>
              <a:t>Is Jesus</a:t>
            </a:r>
          </a:p>
          <a:p>
            <a:pPr algn="ctr">
              <a:lnSpc>
                <a:spcPct val="90000"/>
              </a:lnSpc>
              <a:buFont typeface="Wingdings" pitchFamily="2" charset="2"/>
              <a:buNone/>
            </a:pPr>
            <a:r>
              <a:rPr lang="en-US" sz="2400" b="1" u="sng" dirty="0"/>
              <a:t>Speaking to You?</a:t>
            </a:r>
          </a:p>
          <a:p>
            <a:pPr>
              <a:lnSpc>
                <a:spcPct val="90000"/>
              </a:lnSpc>
              <a:buFont typeface="Wingdings" pitchFamily="2" charset="2"/>
              <a:buNone/>
            </a:pPr>
            <a:endParaRPr lang="en-US" sz="750" u="sng" dirty="0">
              <a:latin typeface="Times New Roman" pitchFamily="18" charset="0"/>
            </a:endParaRPr>
          </a:p>
          <a:p>
            <a:pPr marL="0" indent="0">
              <a:lnSpc>
                <a:spcPct val="90000"/>
              </a:lnSpc>
              <a:buNone/>
            </a:pPr>
            <a:r>
              <a:rPr lang="en-US" sz="21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3128603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rotWithShape="1">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l="63333" t="67" b="-41"/>
          <a:stretch/>
        </p:blipFill>
        <p:spPr>
          <a:xfrm>
            <a:off x="6096000" y="10718"/>
            <a:ext cx="3061138" cy="6847282"/>
          </a:xfrm>
          <a:noFill/>
        </p:spPr>
      </p:pic>
      <p:pic>
        <p:nvPicPr>
          <p:cNvPr id="1026" name="Picture 2" descr="Revelation 3:20">
            <a:extLst>
              <a:ext uri="{FF2B5EF4-FFF2-40B4-BE49-F238E27FC236}">
                <a16:creationId xmlns:a16="http://schemas.microsoft.com/office/drawing/2014/main" id="{9104913B-C8D4-059C-B607-FBD4D03BE62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15000" contrast="25000"/>
                    </a14:imgEffect>
                  </a14:imgLayer>
                </a14:imgProps>
              </a:ext>
              <a:ext uri="{28A0092B-C50C-407E-A947-70E740481C1C}">
                <a14:useLocalDpi xmlns:a14="http://schemas.microsoft.com/office/drawing/2010/main" val="0"/>
              </a:ext>
            </a:extLst>
          </a:blip>
          <a:srcRect l="19380" t="-128" r="19810" b="260"/>
          <a:stretch/>
        </p:blipFill>
        <p:spPr bwMode="auto">
          <a:xfrm>
            <a:off x="-2628" y="0"/>
            <a:ext cx="6098628" cy="687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586845"/>
      </p:ext>
    </p:extLst>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1143000" y="685800"/>
            <a:ext cx="6858000" cy="742950"/>
          </a:xfrm>
        </p:spPr>
        <p:txBody>
          <a:bodyPr/>
          <a:lstStyle/>
          <a:p>
            <a:pPr algn="ctr" eaLnBrk="1" hangingPunct="1"/>
            <a:r>
              <a:rPr lang="en-US" b="1" dirty="0">
                <a:latin typeface="+mn-lt"/>
              </a:rPr>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400050" y="1412875"/>
            <a:ext cx="4857750" cy="4587875"/>
          </a:xfrm>
          <a:noFill/>
        </p:spPr>
      </p:pic>
      <p:sp>
        <p:nvSpPr>
          <p:cNvPr id="6148" name="Rectangle 4"/>
          <p:cNvSpPr>
            <a:spLocks noChangeArrowheads="1"/>
          </p:cNvSpPr>
          <p:nvPr/>
        </p:nvSpPr>
        <p:spPr bwMode="auto">
          <a:xfrm>
            <a:off x="5200650" y="2286000"/>
            <a:ext cx="37147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24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1500" b="1" dirty="0">
              <a:latin typeface="Arial" charset="0"/>
            </a:endParaRPr>
          </a:p>
          <a:p>
            <a:pPr eaLnBrk="1" hangingPunct="1">
              <a:lnSpc>
                <a:spcPct val="80000"/>
              </a:lnSpc>
              <a:spcBef>
                <a:spcPct val="20000"/>
              </a:spcBef>
              <a:buClr>
                <a:schemeClr val="accent2"/>
              </a:buClr>
              <a:buSzPct val="75000"/>
            </a:pPr>
            <a:r>
              <a:rPr lang="en-US" sz="24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20000" contrast="20000"/>
                    </a14:imgEffect>
                  </a14:imgLayer>
                </a14:imgProps>
              </a:ext>
              <a:ext uri="{28A0092B-C50C-407E-A947-70E740481C1C}">
                <a14:useLocalDpi xmlns:a14="http://schemas.microsoft.com/office/drawing/2010/main" val="0"/>
              </a:ext>
            </a:extLst>
          </a:blip>
          <a:srcRect t="8128" b="12518"/>
          <a:stretch/>
        </p:blipFill>
        <p:spPr>
          <a:xfrm>
            <a:off x="0" y="857251"/>
            <a:ext cx="9144000"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914400"/>
            <a:ext cx="4029075" cy="3028950"/>
          </a:xfrm>
        </p:spPr>
        <p:txBody>
          <a:bodyPr/>
          <a:lstStyle/>
          <a:p>
            <a:pPr marL="0" indent="0" eaLnBrk="1" hangingPunct="1">
              <a:lnSpc>
                <a:spcPts val="2850"/>
              </a:lnSpc>
              <a:spcBef>
                <a:spcPts val="0"/>
              </a:spcBef>
              <a:buNone/>
            </a:pPr>
            <a:r>
              <a:rPr lang="en-US" sz="2850" b="1" dirty="0"/>
              <a:t>“Draw near to God, and He will draw </a:t>
            </a:r>
          </a:p>
          <a:p>
            <a:pPr marL="0" indent="0" eaLnBrk="1" hangingPunct="1">
              <a:lnSpc>
                <a:spcPts val="2850"/>
              </a:lnSpc>
              <a:spcBef>
                <a:spcPts val="0"/>
              </a:spcBef>
              <a:buNone/>
            </a:pPr>
            <a:r>
              <a:rPr lang="en-US" sz="2850" b="1" dirty="0"/>
              <a:t>near to you…” </a:t>
            </a:r>
          </a:p>
        </p:txBody>
      </p:sp>
      <p:sp>
        <p:nvSpPr>
          <p:cNvPr id="15364" name="Rectangle 4"/>
          <p:cNvSpPr>
            <a:spLocks noChangeArrowheads="1"/>
          </p:cNvSpPr>
          <p:nvPr/>
        </p:nvSpPr>
        <p:spPr bwMode="auto">
          <a:xfrm>
            <a:off x="2343150" y="4572000"/>
            <a:ext cx="6800850" cy="131445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0030"/>
          <a:lstStyle/>
          <a:p>
            <a:pPr eaLnBrk="1" hangingPunct="1">
              <a:lnSpc>
                <a:spcPts val="2700"/>
              </a:lnSpc>
              <a:spcBef>
                <a:spcPts val="0"/>
              </a:spcBef>
              <a:buClr>
                <a:schemeClr val="accent2"/>
              </a:buClr>
              <a:buSzPct val="75000"/>
            </a:pPr>
            <a:r>
              <a:rPr lang="en-US" sz="2850" b="1" dirty="0">
                <a:effectLst>
                  <a:glow rad="127000">
                    <a:schemeClr val="bg1"/>
                  </a:glow>
                </a:effectLst>
                <a:latin typeface="Arial" charset="0"/>
              </a:rPr>
              <a:t>…Cleanse your hands, you sinners, and make your hearts pure, you who are half-hearted towards God.”</a:t>
            </a:r>
            <a:r>
              <a:rPr lang="en-US" sz="2850" dirty="0">
                <a:effectLst>
                  <a:glow rad="127000">
                    <a:schemeClr val="bg1"/>
                  </a:glow>
                </a:effectLst>
                <a:latin typeface="Arial" charset="0"/>
              </a:rPr>
              <a:t> </a:t>
            </a:r>
          </a:p>
          <a:p>
            <a:pPr algn="r" eaLnBrk="1" hangingPunct="1">
              <a:lnSpc>
                <a:spcPts val="2700"/>
              </a:lnSpc>
              <a:spcBef>
                <a:spcPts val="0"/>
              </a:spcBef>
              <a:buClr>
                <a:schemeClr val="accent2"/>
              </a:buClr>
              <a:buSzPct val="75000"/>
            </a:pPr>
            <a:r>
              <a:rPr lang="en-US" sz="1500" i="1" dirty="0">
                <a:latin typeface="Arial" charset="0"/>
              </a:rPr>
              <a:t>James 4:8 WNT</a:t>
            </a:r>
          </a:p>
        </p:txBody>
      </p:sp>
    </p:spTree>
    <p:custDataLst>
      <p:tags r:id="rId1"/>
    </p:custDataLst>
    <p:extLst>
      <p:ext uri="{BB962C8B-B14F-4D97-AF65-F5344CB8AC3E}">
        <p14:creationId xmlns:p14="http://schemas.microsoft.com/office/powerpoint/2010/main" val="3860361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rotWithShape="1">
          <a:blip r:embed="rId4">
            <a:extLst>
              <a:ext uri="{BEBA8EAE-BF5A-486C-A8C5-ECC9F3942E4B}">
                <a14:imgProps xmlns:a14="http://schemas.microsoft.com/office/drawing/2010/main">
                  <a14:imgLayer r:embed="rId5">
                    <a14:imgEffect>
                      <a14:brightnessContrast bright="-14000" contrast="48000"/>
                    </a14:imgEffect>
                  </a14:imgLayer>
                </a14:imgProps>
              </a:ext>
              <a:ext uri="{28A0092B-C50C-407E-A947-70E740481C1C}">
                <a14:useLocalDpi xmlns:a14="http://schemas.microsoft.com/office/drawing/2010/main" val="0"/>
              </a:ext>
            </a:extLst>
          </a:blip>
          <a:srcRect l="3159" t="10833" r="10517" b="14166"/>
          <a:stretch/>
        </p:blipFill>
        <p:spPr>
          <a:xfrm>
            <a:off x="-30547" y="971550"/>
            <a:ext cx="9196095" cy="5886450"/>
          </a:xfrm>
          <a:noFill/>
        </p:spPr>
      </p:pic>
      <p:sp>
        <p:nvSpPr>
          <p:cNvPr id="9219" name="Rectangle 3"/>
          <p:cNvSpPr>
            <a:spLocks noGrp="1" noChangeArrowheads="1"/>
          </p:cNvSpPr>
          <p:nvPr>
            <p:ph type="title"/>
          </p:nvPr>
        </p:nvSpPr>
        <p:spPr>
          <a:xfrm>
            <a:off x="-30547" y="0"/>
            <a:ext cx="9165548" cy="971550"/>
          </a:xfrm>
          <a:solidFill>
            <a:srgbClr val="6C1B02">
              <a:alpha val="87057"/>
            </a:srgbClr>
          </a:solidFill>
        </p:spPr>
        <p:txBody>
          <a:bodyPr vert="horz" wrap="square" lIns="0" tIns="0" rIns="0" bIns="0" numCol="1" anchor="ctr" anchorCtr="0" compatLnSpc="1">
            <a:prstTxWarp prst="textNoShape">
              <a:avLst/>
            </a:prstTxWarp>
          </a:bodyPr>
          <a:lstStyle/>
          <a:p>
            <a:pPr algn="ctr" eaLnBrk="1" hangingPunct="1"/>
            <a:r>
              <a:rPr lang="en-US" sz="3600" b="1" dirty="0">
                <a:latin typeface="+mn-lt"/>
              </a:rPr>
              <a:t>A prayer of faith </a:t>
            </a:r>
            <a:r>
              <a:rPr lang="en-US" sz="3600" b="1" dirty="0">
                <a:latin typeface="+mn-lt"/>
                <a:sym typeface="Wingdings" pitchFamily="2" charset="2"/>
              </a:rPr>
              <a:t></a:t>
            </a:r>
            <a:r>
              <a:rPr lang="en-US" sz="3600" b="1" dirty="0">
                <a:latin typeface="+mn-lt"/>
              </a:rPr>
              <a:t> Pray this prayer if :</a:t>
            </a:r>
          </a:p>
        </p:txBody>
      </p:sp>
      <p:sp>
        <p:nvSpPr>
          <p:cNvPr id="9220" name="Rectangle 4"/>
          <p:cNvSpPr>
            <a:spLocks noGrp="1" noChangeArrowheads="1"/>
          </p:cNvSpPr>
          <p:nvPr>
            <p:ph type="body" sz="half" idx="1"/>
          </p:nvPr>
        </p:nvSpPr>
        <p:spPr>
          <a:xfrm>
            <a:off x="6229350" y="1771650"/>
            <a:ext cx="2936198" cy="4229100"/>
          </a:xfrm>
          <a:noFill/>
        </p:spPr>
        <p:txBody>
          <a:bodyPr vert="horz" wrap="square" lIns="68580" tIns="137160" rIns="68580" bIns="34290" numCol="1" anchor="t" anchorCtr="0" compatLnSpc="1">
            <a:prstTxWarp prst="textNoShape">
              <a:avLst/>
            </a:prstTxWarp>
          </a:bodyPr>
          <a:lstStyle/>
          <a:p>
            <a:pPr marL="0" indent="0" eaLnBrk="1" hangingPunct="1">
              <a:lnSpc>
                <a:spcPct val="90000"/>
              </a:lnSpc>
              <a:buClr>
                <a:schemeClr val="tx1"/>
              </a:buClr>
              <a:buNone/>
            </a:pPr>
            <a:r>
              <a:rPr lang="en-US" sz="2700" b="1" dirty="0">
                <a:effectLst>
                  <a:glow rad="127000">
                    <a:srgbClr val="7A0000"/>
                  </a:glow>
                </a:effectLst>
              </a:rPr>
              <a:t>You want to set an example &amp; show others how it is done.</a:t>
            </a:r>
          </a:p>
          <a:p>
            <a:pPr marL="0" indent="0" eaLnBrk="1" hangingPunct="1">
              <a:lnSpc>
                <a:spcPct val="90000"/>
              </a:lnSpc>
              <a:buClr>
                <a:schemeClr val="tx1"/>
              </a:buClr>
              <a:buNone/>
            </a:pPr>
            <a:r>
              <a:rPr lang="en-US" sz="2700" b="1" dirty="0">
                <a:effectLst>
                  <a:glow rad="127000">
                    <a:srgbClr val="7A0000"/>
                  </a:glow>
                </a:effectLst>
              </a:rPr>
              <a:t>You just like to give your heart to Jesus again &amp; again.</a:t>
            </a:r>
          </a:p>
        </p:txBody>
      </p:sp>
      <p:sp>
        <p:nvSpPr>
          <p:cNvPr id="9221" name="Rectangle 5"/>
          <p:cNvSpPr>
            <a:spLocks noChangeArrowheads="1"/>
          </p:cNvSpPr>
          <p:nvPr/>
        </p:nvSpPr>
        <p:spPr bwMode="auto">
          <a:xfrm>
            <a:off x="21547" y="1485900"/>
            <a:ext cx="2721653" cy="4457700"/>
          </a:xfrm>
          <a:prstGeom prst="rect">
            <a:avLst/>
          </a:prstGeom>
          <a:noFill/>
          <a:ln>
            <a:noFill/>
          </a:ln>
        </p:spPr>
        <p:txBody>
          <a:bodyPr lIns="137160" tIns="0" rIns="0" bIns="0"/>
          <a:lstStyle/>
          <a:p>
            <a:pPr eaLnBrk="1" hangingPunct="1">
              <a:lnSpc>
                <a:spcPct val="90000"/>
              </a:lnSpc>
              <a:spcBef>
                <a:spcPct val="20000"/>
              </a:spcBef>
              <a:buClr>
                <a:schemeClr val="tx1"/>
              </a:buClr>
              <a:buSzPct val="75000"/>
            </a:pPr>
            <a:r>
              <a:rPr lang="en-US" sz="2700" b="1" dirty="0">
                <a:effectLst>
                  <a:glow rad="127000">
                    <a:srgbClr val="7A0000"/>
                  </a:glow>
                </a:effectLst>
                <a:latin typeface="Arial" charset="0"/>
              </a:rPr>
              <a:t>If you never have before</a:t>
            </a:r>
          </a:p>
          <a:p>
            <a:pPr eaLnBrk="1" hangingPunct="1">
              <a:lnSpc>
                <a:spcPct val="90000"/>
              </a:lnSpc>
              <a:spcBef>
                <a:spcPct val="20000"/>
              </a:spcBef>
              <a:buClr>
                <a:schemeClr val="tx1"/>
              </a:buClr>
              <a:buSzPct val="75000"/>
            </a:pPr>
            <a:r>
              <a:rPr lang="en-US" sz="2700" b="1" dirty="0">
                <a:effectLst>
                  <a:glow rad="127000">
                    <a:srgbClr val="7A0000"/>
                  </a:glow>
                </a:effectLst>
                <a:latin typeface="Arial" charset="0"/>
              </a:rPr>
              <a:t>You have in the past, but you think it would mean more today.</a:t>
            </a:r>
          </a:p>
          <a:p>
            <a:pPr eaLnBrk="1" hangingPunct="1">
              <a:lnSpc>
                <a:spcPct val="90000"/>
              </a:lnSpc>
              <a:spcBef>
                <a:spcPct val="20000"/>
              </a:spcBef>
              <a:buClr>
                <a:schemeClr val="tx1"/>
              </a:buClr>
              <a:buSzPct val="75000"/>
            </a:pPr>
            <a:r>
              <a:rPr lang="en-US" sz="2700" b="1" dirty="0">
                <a:effectLst>
                  <a:glow rad="127000">
                    <a:srgbClr val="7A0000"/>
                  </a:glow>
                </a:effectLst>
                <a:latin typeface="Arial" charset="0"/>
              </a:rPr>
              <a:t>You have been walking afar off and you want to come back.</a:t>
            </a:r>
          </a:p>
        </p:txBody>
      </p:sp>
      <p:sp>
        <p:nvSpPr>
          <p:cNvPr id="2" name="TextBox 1"/>
          <p:cNvSpPr txBox="1"/>
          <p:nvPr/>
        </p:nvSpPr>
        <p:spPr>
          <a:xfrm>
            <a:off x="2906768" y="4876800"/>
            <a:ext cx="2936198" cy="1485900"/>
          </a:xfrm>
          <a:prstGeom prst="rect">
            <a:avLst/>
          </a:prstGeom>
          <a:solidFill>
            <a:srgbClr val="FFFF75"/>
          </a:solidFill>
          <a:effectLst>
            <a:glow rad="63500">
              <a:srgbClr val="FFFF75">
                <a:alpha val="7000"/>
              </a:srgbClr>
            </a:glow>
            <a:softEdge rad="355600"/>
          </a:effectLst>
        </p:spPr>
        <p:txBody>
          <a:bodyPr wrap="square" lIns="0" tIns="0" rIns="0" bIns="0" rtlCol="0" anchor="ctr" anchorCtr="0">
            <a:noAutofit/>
          </a:bodyPr>
          <a:lstStyle/>
          <a:p>
            <a:pPr algn="ctr">
              <a:lnSpc>
                <a:spcPts val="2700"/>
              </a:lnSpc>
            </a:pPr>
            <a:r>
              <a:rPr lang="en-US" sz="2700" b="1" dirty="0">
                <a:effectLst>
                  <a:glow rad="127000">
                    <a:srgbClr val="7A0000"/>
                  </a:glow>
                </a:effectLst>
              </a:rPr>
              <a:t>Saving Faith is a Leap of Trust in Jesus.</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7662" y="857250"/>
            <a:ext cx="5551212" cy="416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7662" y="3657601"/>
            <a:ext cx="5551212" cy="2343152"/>
          </a:xfrm>
          <a:solidFill>
            <a:schemeClr val="bg1"/>
          </a:solidFill>
        </p:spPr>
        <p:txBody>
          <a:bodyPr vert="horz" wrap="square" lIns="102870" tIns="45720" rIns="0" bIns="45720" numCol="1" anchor="t" anchorCtr="0" compatLnSpc="1">
            <a:prstTxWarp prst="textNoShape">
              <a:avLst/>
            </a:prstTxWarp>
          </a:bodyPr>
          <a:lstStyle/>
          <a:p>
            <a:pPr marL="0" indent="0" eaLnBrk="1" hangingPunct="1">
              <a:lnSpc>
                <a:spcPct val="80000"/>
              </a:lnSpc>
              <a:buClr>
                <a:srgbClr val="F5F5F5"/>
              </a:buClr>
              <a:buNone/>
            </a:pPr>
            <a:r>
              <a:rPr lang="en-US" sz="2400" b="1" dirty="0"/>
              <a:t>Do you want to meet Jesus as your savior right now?</a:t>
            </a:r>
          </a:p>
          <a:p>
            <a:pPr marL="0" indent="0" eaLnBrk="1" hangingPunct="1">
              <a:lnSpc>
                <a:spcPct val="80000"/>
              </a:lnSpc>
              <a:buClr>
                <a:srgbClr val="F5F5F5"/>
              </a:buClr>
              <a:buNone/>
            </a:pPr>
            <a:r>
              <a:rPr lang="en-US" sz="2400" b="1" dirty="0"/>
              <a:t>Do you believe He died to save you from your sins &amp; that He rose from the dead? </a:t>
            </a:r>
          </a:p>
          <a:p>
            <a:pPr marL="0" indent="0" eaLnBrk="1" hangingPunct="1">
              <a:lnSpc>
                <a:spcPct val="80000"/>
              </a:lnSpc>
              <a:buClr>
                <a:srgbClr val="F5F5F5"/>
              </a:buClr>
              <a:buNone/>
            </a:pPr>
            <a:r>
              <a:rPr lang="en-US" sz="2400" b="1" dirty="0"/>
              <a:t>Do you believe that He is waiting to save you right now?</a:t>
            </a:r>
            <a:r>
              <a:rPr lang="en-US" sz="2400" dirty="0"/>
              <a:t> </a:t>
            </a:r>
          </a:p>
        </p:txBody>
      </p:sp>
      <p:sp>
        <p:nvSpPr>
          <p:cNvPr id="11268" name="Rectangle 4"/>
          <p:cNvSpPr>
            <a:spLocks noChangeArrowheads="1"/>
          </p:cNvSpPr>
          <p:nvPr/>
        </p:nvSpPr>
        <p:spPr bwMode="auto">
          <a:xfrm>
            <a:off x="5657850" y="1314450"/>
            <a:ext cx="3314700" cy="4163411"/>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a:lstStyle/>
          <a:p>
            <a:pPr eaLnBrk="1" hangingPunct="1">
              <a:spcBef>
                <a:spcPts val="0"/>
              </a:spcBef>
              <a:buClr>
                <a:schemeClr val="accent2"/>
              </a:buClr>
              <a:buSzPct val="75000"/>
            </a:pPr>
            <a:r>
              <a:rPr lang="en-US" sz="2250" b="1" dirty="0">
                <a:latin typeface="Arial" charset="0"/>
              </a:rPr>
              <a:t>Dear Jesus,</a:t>
            </a:r>
          </a:p>
          <a:p>
            <a:pPr eaLnBrk="1" hangingPunct="1">
              <a:spcBef>
                <a:spcPts val="0"/>
              </a:spcBef>
              <a:buClr>
                <a:schemeClr val="accent2"/>
              </a:buClr>
              <a:buSzPct val="75000"/>
            </a:pPr>
            <a:endParaRPr lang="en-US" sz="600" b="1" dirty="0">
              <a:latin typeface="Arial" charset="0"/>
            </a:endParaRPr>
          </a:p>
          <a:p>
            <a:pPr eaLnBrk="1" hangingPunct="1">
              <a:spcBef>
                <a:spcPts val="0"/>
              </a:spcBef>
              <a:buClr>
                <a:schemeClr val="accent2"/>
              </a:buClr>
              <a:buSzPct val="75000"/>
            </a:pPr>
            <a:r>
              <a:rPr lang="en-US" sz="2250" b="1" dirty="0">
                <a:latin typeface="Arial" charset="0"/>
              </a:rPr>
              <a:t>I know I am a sinner and I need your forgiveness.</a:t>
            </a:r>
          </a:p>
          <a:p>
            <a:pPr eaLnBrk="1" hangingPunct="1">
              <a:spcBef>
                <a:spcPts val="0"/>
              </a:spcBef>
              <a:buClr>
                <a:schemeClr val="accent2"/>
              </a:buClr>
              <a:buSzPct val="75000"/>
            </a:pPr>
            <a:r>
              <a:rPr lang="en-US" sz="2250" b="1" dirty="0">
                <a:latin typeface="Arial" charset="0"/>
              </a:rPr>
              <a:t>I believe you died for my sins. </a:t>
            </a:r>
          </a:p>
          <a:p>
            <a:pPr eaLnBrk="1" hangingPunct="1">
              <a:spcBef>
                <a:spcPts val="0"/>
              </a:spcBef>
              <a:buClr>
                <a:schemeClr val="accent2"/>
              </a:buClr>
              <a:buSzPct val="75000"/>
            </a:pPr>
            <a:r>
              <a:rPr lang="en-US" sz="2250" b="1" dirty="0">
                <a:latin typeface="Arial" charset="0"/>
              </a:rPr>
              <a:t>I now turn from sin.</a:t>
            </a:r>
          </a:p>
          <a:p>
            <a:pPr eaLnBrk="1" hangingPunct="1">
              <a:spcBef>
                <a:spcPts val="0"/>
              </a:spcBef>
              <a:buClr>
                <a:schemeClr val="accent2"/>
              </a:buClr>
              <a:buSzPct val="75000"/>
            </a:pPr>
            <a:r>
              <a:rPr lang="en-US" sz="2250" b="1" dirty="0">
                <a:latin typeface="Arial" charset="0"/>
              </a:rPr>
              <a:t>Come into my heart I pray.</a:t>
            </a:r>
          </a:p>
          <a:p>
            <a:pPr eaLnBrk="1" hangingPunct="1">
              <a:spcBef>
                <a:spcPts val="0"/>
              </a:spcBef>
              <a:buClr>
                <a:schemeClr val="accent2"/>
              </a:buClr>
              <a:buSzPct val="75000"/>
            </a:pPr>
            <a:r>
              <a:rPr lang="en-US" sz="2250" b="1" dirty="0">
                <a:latin typeface="Arial" charset="0"/>
              </a:rPr>
              <a:t>Please wash away my sin.</a:t>
            </a:r>
          </a:p>
        </p:txBody>
      </p:sp>
    </p:spTree>
    <p:custDataLst>
      <p:tags r:id="rId1"/>
    </p:custDataLst>
    <p:extLst>
      <p:ext uri="{BB962C8B-B14F-4D97-AF65-F5344CB8AC3E}">
        <p14:creationId xmlns:p14="http://schemas.microsoft.com/office/powerpoint/2010/main" val="400809971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57150" y="4686300"/>
            <a:ext cx="9029700" cy="1257300"/>
          </a:xfrm>
        </p:spPr>
        <p:txBody>
          <a:bodyPr/>
          <a:lstStyle/>
          <a:p>
            <a:pPr marL="0" indent="0" eaLnBrk="1" hangingPunct="1">
              <a:lnSpc>
                <a:spcPts val="3000"/>
              </a:lnSpc>
              <a:spcBef>
                <a:spcPts val="0"/>
              </a:spcBef>
              <a:buNone/>
            </a:pPr>
            <a:r>
              <a:rPr lang="en-US" sz="3000" b="1" dirty="0"/>
              <a:t>“But some people did accept him. They believed in him, and he gave them the right to become children of God.”  </a:t>
            </a:r>
            <a:r>
              <a:rPr lang="en-US" sz="1725" dirty="0"/>
              <a:t>John 1:12</a:t>
            </a:r>
            <a:r>
              <a:rPr lang="en-US" sz="2025"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183273"/>
            <a:ext cx="4380843" cy="4380843"/>
          </a:xfrm>
          <a:noFill/>
        </p:spPr>
      </p:pic>
      <p:pic>
        <p:nvPicPr>
          <p:cNvPr id="12293" name="Picture 5" descr="untitled"/>
          <p:cNvPicPr>
            <a:picLocks noGrp="1" noChangeAspect="1" noChangeArrowheads="1"/>
          </p:cNvPicPr>
          <p:nvPr>
            <p:ph sz="quarter" idx="3"/>
          </p:nvPr>
        </p:nvPicPr>
        <p:blipFill>
          <a:blip r:embed="rId3">
            <a:extLst>
              <a:ext uri="{BEBA8EAE-BF5A-486C-A8C5-ECC9F3942E4B}">
                <a14:imgProps xmlns:a14="http://schemas.microsoft.com/office/drawing/2010/main">
                  <a14:imgLayer r:embed="rId4">
                    <a14:imgEffect>
                      <a14:sharpenSoften amount="4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114300" y="183273"/>
            <a:ext cx="4457700" cy="4380843"/>
          </a:xfrm>
        </p:spPr>
      </p:pic>
    </p:spTree>
    <p:extLst>
      <p:ext uri="{BB962C8B-B14F-4D97-AF65-F5344CB8AC3E}">
        <p14:creationId xmlns:p14="http://schemas.microsoft.com/office/powerpoint/2010/main" val="68973403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val="0"/>
              </a:ext>
            </a:extLst>
          </a:blip>
          <a:srcRect/>
          <a:stretch>
            <a:fillRect/>
          </a:stretch>
        </p:blipFill>
        <p:spPr>
          <a:xfrm>
            <a:off x="-9797" y="1085850"/>
            <a:ext cx="4225191" cy="3486150"/>
          </a:xfrm>
          <a:noFill/>
        </p:spPr>
      </p:pic>
      <p:pic>
        <p:nvPicPr>
          <p:cNvPr id="13315" name="Picture 3" descr="new-creation-2-suzanne-carter"/>
          <p:cNvPicPr>
            <a:picLocks noGrp="1" noChangeAspect="1" noChangeArrowheads="1"/>
          </p:cNvPicPr>
          <p:nvPr>
            <p:ph sz="half" idx="2"/>
          </p:nvPr>
        </p:nvPicPr>
        <p:blipFill>
          <a:blip r:embed="rId4">
            <a:lum contrast="28000"/>
            <a:extLst>
              <a:ext uri="{28A0092B-C50C-407E-A947-70E740481C1C}">
                <a14:useLocalDpi xmlns:a14="http://schemas.microsoft.com/office/drawing/2010/main" val="0"/>
              </a:ext>
            </a:extLst>
          </a:blip>
          <a:srcRect/>
          <a:stretch>
            <a:fillRect/>
          </a:stretch>
        </p:blipFill>
        <p:spPr>
          <a:xfrm>
            <a:off x="4057650" y="845820"/>
            <a:ext cx="4838156" cy="5139016"/>
          </a:xfrm>
          <a:noFill/>
        </p:spPr>
      </p:pic>
    </p:spTree>
    <p:extLst>
      <p:ext uri="{BB962C8B-B14F-4D97-AF65-F5344CB8AC3E}">
        <p14:creationId xmlns:p14="http://schemas.microsoft.com/office/powerpoint/2010/main" val="3747028293"/>
      </p:ext>
    </p:extLst>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rotWithShape="1">
          <a:blip r:embed="rId4">
            <a:lum contrast="14000"/>
            <a:extLst>
              <a:ext uri="{28A0092B-C50C-407E-A947-70E740481C1C}">
                <a14:useLocalDpi xmlns:a14="http://schemas.microsoft.com/office/drawing/2010/main" val="0"/>
              </a:ext>
            </a:extLst>
          </a:blip>
          <a:srcRect t="23439" b="2733"/>
          <a:stretch/>
        </p:blipFill>
        <p:spPr>
          <a:xfrm>
            <a:off x="0" y="857250"/>
            <a:ext cx="9144000" cy="5143500"/>
          </a:xfrm>
          <a:noFill/>
        </p:spPr>
      </p:pic>
      <p:sp>
        <p:nvSpPr>
          <p:cNvPr id="10244" name="Rectangle 4"/>
          <p:cNvSpPr>
            <a:spLocks noGrp="1" noChangeArrowheads="1"/>
          </p:cNvSpPr>
          <p:nvPr>
            <p:ph type="title"/>
          </p:nvPr>
        </p:nvSpPr>
        <p:spPr>
          <a:xfrm>
            <a:off x="0" y="0"/>
            <a:ext cx="9144000" cy="1828800"/>
          </a:xfrm>
          <a:solidFill>
            <a:schemeClr val="bg1">
              <a:alpha val="69019"/>
            </a:schemeClr>
          </a:solidFill>
        </p:spPr>
        <p:txBody>
          <a:bodyPr anchor="ctr" anchorCtr="0"/>
          <a:lstStyle/>
          <a:p>
            <a:pPr algn="ctr" eaLnBrk="1" hangingPunct="1"/>
            <a:r>
              <a:rPr lang="en-US" b="1" dirty="0">
                <a:latin typeface="+mn-lt"/>
              </a:rPr>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05500" y="1828800"/>
            <a:ext cx="2781300" cy="27813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152400" y="55626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850"/>
              </a:lnSpc>
              <a:spcBef>
                <a:spcPts val="0"/>
              </a:spcBef>
              <a:buClr>
                <a:schemeClr val="accent2"/>
              </a:buClr>
              <a:buSzPct val="75000"/>
            </a:pPr>
            <a:r>
              <a:rPr lang="en-US" sz="3000" b="1" dirty="0">
                <a:effectLst>
                  <a:glow rad="127000">
                    <a:srgbClr val="000000"/>
                  </a:glow>
                </a:effectLst>
                <a:latin typeface="Arial" charset="0"/>
              </a:rPr>
              <a:t>“If you stand before others and are willing to say you believe in me, then I will tell my Father in heaven that you belong to me.”</a:t>
            </a:r>
            <a:r>
              <a:rPr lang="en-US" sz="3000" dirty="0">
                <a:effectLst>
                  <a:glow rad="127000">
                    <a:srgbClr val="000000"/>
                  </a:glow>
                </a:effectLst>
                <a:latin typeface="Arial" charset="0"/>
              </a:rPr>
              <a:t> </a:t>
            </a:r>
            <a:r>
              <a:rPr lang="en-US" sz="1500" dirty="0">
                <a:latin typeface="Arial" charset="0"/>
              </a:rPr>
              <a:t>Mat 10:32</a:t>
            </a:r>
            <a:r>
              <a:rPr lang="en-US" sz="2325" dirty="0">
                <a:latin typeface="Arial" charset="0"/>
              </a:rPr>
              <a:t> </a:t>
            </a:r>
          </a:p>
        </p:txBody>
      </p:sp>
    </p:spTree>
    <p:custDataLst>
      <p:tags r:id="rId1"/>
    </p:custDataLst>
    <p:extLst>
      <p:ext uri="{BB962C8B-B14F-4D97-AF65-F5344CB8AC3E}">
        <p14:creationId xmlns:p14="http://schemas.microsoft.com/office/powerpoint/2010/main" val="96959300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42" name="Picture 2" descr="SuperStock_4029R-256907"/>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59000"/>
                    </a14:imgEffect>
                    <a14:imgEffect>
                      <a14:colorTemperature colorTemp="8665"/>
                    </a14:imgEffect>
                    <a14:imgEffect>
                      <a14:saturation sat="78000"/>
                    </a14:imgEffect>
                    <a14:imgEffect>
                      <a14:brightnessContrast bright="11000" contrast="43000"/>
                    </a14:imgEffect>
                  </a14:imgLayer>
                </a14:imgProps>
              </a:ext>
              <a:ext uri="{28A0092B-C50C-407E-A947-70E740481C1C}">
                <a14:useLocalDpi xmlns:a14="http://schemas.microsoft.com/office/drawing/2010/main" val="0"/>
              </a:ext>
            </a:extLst>
          </a:blip>
          <a:srcRect/>
          <a:stretch>
            <a:fillRect/>
          </a:stretch>
        </p:blipFill>
        <p:spPr>
          <a:xfrm>
            <a:off x="37289" y="24319"/>
            <a:ext cx="9106711" cy="6820667"/>
          </a:xfrm>
        </p:spPr>
      </p:pic>
      <p:sp>
        <p:nvSpPr>
          <p:cNvPr id="471043" name="Rectangle 3"/>
          <p:cNvSpPr>
            <a:spLocks noGrp="1" noChangeArrowheads="1"/>
          </p:cNvSpPr>
          <p:nvPr>
            <p:ph type="title" idx="4294967295"/>
          </p:nvPr>
        </p:nvSpPr>
        <p:spPr>
          <a:xfrm>
            <a:off x="0" y="4114800"/>
            <a:ext cx="9144000" cy="2819400"/>
          </a:xfrm>
          <a:solidFill>
            <a:schemeClr val="bg1"/>
          </a:solidFill>
        </p:spPr>
        <p:txBody>
          <a:bodyPr bIns="182880"/>
          <a:lstStyle/>
          <a:p>
            <a:r>
              <a:rPr lang="en-US" sz="4000" dirty="0"/>
              <a:t>There has always been only one way to have our sins covered &amp; get right with God…</a:t>
            </a:r>
            <a:br>
              <a:rPr lang="en-US" sz="4000" dirty="0"/>
            </a:br>
            <a:br>
              <a:rPr lang="en-US" sz="1000" dirty="0"/>
            </a:br>
            <a:r>
              <a:rPr lang="en-US" sz="4000" dirty="0"/>
              <a:t>…have FAITH in the Blood of the Lamb of God to cover your sin.</a:t>
            </a:r>
          </a:p>
        </p:txBody>
      </p:sp>
    </p:spTree>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3295008" y="1"/>
            <a:ext cx="5870219"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rotWithShape="1">
          <a:blip r:embed="rId4">
            <a:lum bright="8000" contrast="22000"/>
            <a:extLst>
              <a:ext uri="{28A0092B-C50C-407E-A947-70E740481C1C}">
                <a14:useLocalDpi xmlns:a14="http://schemas.microsoft.com/office/drawing/2010/main" val="0"/>
              </a:ext>
            </a:extLst>
          </a:blip>
          <a:srcRect t="3608" b="3608"/>
          <a:stretch/>
        </p:blipFill>
        <p:spPr bwMode="auto">
          <a:xfrm>
            <a:off x="1284884" y="552450"/>
            <a:ext cx="3840250" cy="569595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188392" y="1549910"/>
            <a:ext cx="2840558" cy="4062651"/>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2700" b="1" dirty="0">
                <a:latin typeface="Arial" charset="0"/>
              </a:rPr>
              <a:t>“If you declare with your mouth, “Jesus is Lord,” and believe in your heart that God raised him from the dead, you will be saved. </a:t>
            </a:r>
            <a:endParaRPr lang="en-US" b="1" dirty="0">
              <a:latin typeface="Arial" charset="0"/>
            </a:endParaRPr>
          </a:p>
          <a:p>
            <a:pPr algn="r"/>
            <a:r>
              <a:rPr lang="en-US" sz="1500" b="1" dirty="0">
                <a:latin typeface="Arial" charset="0"/>
              </a:rPr>
              <a:t>Rom. 10:9</a:t>
            </a:r>
            <a:r>
              <a:rPr lang="en-US" b="1" dirty="0">
                <a:latin typeface="Arial" charset="0"/>
              </a:rPr>
              <a:t> </a:t>
            </a:r>
          </a:p>
        </p:txBody>
      </p:sp>
      <p:sp>
        <p:nvSpPr>
          <p:cNvPr id="14340" name="Rectangle 4"/>
          <p:cNvSpPr>
            <a:spLocks noGrp="1" noChangeArrowheads="1"/>
          </p:cNvSpPr>
          <p:nvPr>
            <p:ph idx="1"/>
          </p:nvPr>
        </p:nvSpPr>
        <p:spPr>
          <a:xfrm>
            <a:off x="4267200" y="4114800"/>
            <a:ext cx="4876800" cy="2686049"/>
          </a:xfrm>
          <a:solidFill>
            <a:schemeClr val="bg1">
              <a:alpha val="69019"/>
            </a:schemeClr>
          </a:solidFill>
          <a:effectLst>
            <a:softEdge rad="127000"/>
          </a:effectLst>
        </p:spPr>
        <p:txBody>
          <a:bodyPr/>
          <a:lstStyle/>
          <a:p>
            <a:pPr marL="0" indent="0" eaLnBrk="1" hangingPunct="1">
              <a:lnSpc>
                <a:spcPts val="2850"/>
              </a:lnSpc>
              <a:buClr>
                <a:schemeClr val="tx1"/>
              </a:buClr>
              <a:buNone/>
            </a:pPr>
            <a:r>
              <a:rPr lang="en-US" sz="2850" b="1" dirty="0"/>
              <a:t>What did you learn today?</a:t>
            </a:r>
          </a:p>
          <a:p>
            <a:pPr marL="0" indent="0" eaLnBrk="1" hangingPunct="1">
              <a:lnSpc>
                <a:spcPts val="2850"/>
              </a:lnSpc>
              <a:buClr>
                <a:schemeClr val="tx1"/>
              </a:buClr>
              <a:buNone/>
            </a:pPr>
            <a:r>
              <a:rPr lang="en-US" sz="2850" b="1" dirty="0"/>
              <a:t>What have you </a:t>
            </a:r>
            <a:r>
              <a:rPr lang="en-US" sz="2850" dirty="0"/>
              <a:t>b</a:t>
            </a:r>
            <a:r>
              <a:rPr lang="en-US" sz="2850" b="1" dirty="0"/>
              <a:t>een thinking about God lately?</a:t>
            </a:r>
          </a:p>
          <a:p>
            <a:pPr marL="0" indent="0" eaLnBrk="1" hangingPunct="1">
              <a:lnSpc>
                <a:spcPts val="2850"/>
              </a:lnSpc>
              <a:buClr>
                <a:schemeClr val="tx1"/>
              </a:buClr>
              <a:buNone/>
            </a:pPr>
            <a:r>
              <a:rPr lang="en-US" sz="2850" b="1" dirty="0"/>
              <a:t>What do you want to tell others about Jesus?</a:t>
            </a:r>
          </a:p>
        </p:txBody>
      </p:sp>
    </p:spTree>
    <p:custDataLst>
      <p:tags r:id="rId1"/>
    </p:custDataLst>
    <p:extLst>
      <p:ext uri="{BB962C8B-B14F-4D97-AF65-F5344CB8AC3E}">
        <p14:creationId xmlns:p14="http://schemas.microsoft.com/office/powerpoint/2010/main" val="118371879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0" y="857250"/>
            <a:ext cx="4686300" cy="515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5029200" y="1828800"/>
            <a:ext cx="3886200" cy="857250"/>
          </a:xfrm>
        </p:spPr>
        <p:txBody>
          <a:bodyPr/>
          <a:lstStyle/>
          <a:p>
            <a:pPr eaLnBrk="1" hangingPunct="1"/>
            <a:r>
              <a:rPr lang="en-US" sz="4050" b="1" dirty="0">
                <a:latin typeface="+mn-lt"/>
              </a:rPr>
              <a:t>Close in Prayer</a:t>
            </a:r>
          </a:p>
        </p:txBody>
      </p:sp>
    </p:spTree>
    <p:extLst>
      <p:ext uri="{BB962C8B-B14F-4D97-AF65-F5344CB8AC3E}">
        <p14:creationId xmlns:p14="http://schemas.microsoft.com/office/powerpoint/2010/main" val="344942478"/>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2066" name="Picture 2" descr="Jesus_the_Lamb_of_God_by_Ausagi"/>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72000"/>
                    </a14:imgEffect>
                    <a14:imgEffect>
                      <a14:colorTemperature colorTemp="11500"/>
                    </a14:imgEffect>
                    <a14:imgEffect>
                      <a14:saturation sat="184000"/>
                    </a14:imgEffect>
                    <a14:imgEffect>
                      <a14:brightnessContrast bright="22000" contrast="56000"/>
                    </a14:imgEffect>
                  </a14:imgLayer>
                </a14:imgProps>
              </a:ext>
              <a:ext uri="{28A0092B-C50C-407E-A947-70E740481C1C}">
                <a14:useLocalDpi xmlns:a14="http://schemas.microsoft.com/office/drawing/2010/main" val="0"/>
              </a:ext>
            </a:extLst>
          </a:blip>
          <a:srcRect/>
          <a:stretch>
            <a:fillRect/>
          </a:stretch>
        </p:blipFill>
        <p:spPr>
          <a:xfrm>
            <a:off x="-16214" y="0"/>
            <a:ext cx="5274013" cy="493889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2067" name="Picture 3" descr="behold-the-lamb-of-god1"/>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a:xfrm>
            <a:off x="5029200" y="2971800"/>
            <a:ext cx="4191000" cy="3872501"/>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2068" name="Text Box 4"/>
          <p:cNvSpPr txBox="1">
            <a:spLocks noChangeArrowheads="1"/>
          </p:cNvSpPr>
          <p:nvPr/>
        </p:nvSpPr>
        <p:spPr bwMode="auto">
          <a:xfrm>
            <a:off x="5105400" y="0"/>
            <a:ext cx="40386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dirty="0"/>
              <a:t>People wondered who this Lamb would be and how He would take away the sin of the world.</a:t>
            </a:r>
          </a:p>
        </p:txBody>
      </p:sp>
      <p:sp>
        <p:nvSpPr>
          <p:cNvPr id="472069" name="Text Box 5"/>
          <p:cNvSpPr txBox="1">
            <a:spLocks noChangeArrowheads="1"/>
          </p:cNvSpPr>
          <p:nvPr/>
        </p:nvSpPr>
        <p:spPr bwMode="auto">
          <a:xfrm>
            <a:off x="76200" y="4766608"/>
            <a:ext cx="4953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dirty="0"/>
              <a:t>John the Baptist pointed right at Jesus and said “Behold the Lamb of God.”</a:t>
            </a:r>
          </a:p>
        </p:txBody>
      </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3090" name="Picture 2" descr="24841930"/>
          <p:cNvPicPr>
            <a:picLocks noGrp="1" noChangeAspect="1" noChangeArrowheads="1"/>
          </p:cNvPicPr>
          <p:nvPr>
            <p:ph sz="quarter" idx="4294967295"/>
          </p:nvPr>
        </p:nvPicPr>
        <p:blipFill rotWithShape="1">
          <a:blip r:embed="rId2" cstate="print">
            <a:extLst>
              <a:ext uri="{BEBA8EAE-BF5A-486C-A8C5-ECC9F3942E4B}">
                <a14:imgProps xmlns:a14="http://schemas.microsoft.com/office/drawing/2010/main">
                  <a14:imgLayer r:embed="rId3">
                    <a14:imgEffect>
                      <a14:sharpenSoften amount="35000"/>
                    </a14:imgEffect>
                    <a14:imgEffect>
                      <a14:brightnessContrast bright="22000" contrast="31000"/>
                    </a14:imgEffect>
                  </a14:imgLayer>
                </a14:imgProps>
              </a:ext>
              <a:ext uri="{28A0092B-C50C-407E-A947-70E740481C1C}">
                <a14:useLocalDpi xmlns:a14="http://schemas.microsoft.com/office/drawing/2010/main" val="0"/>
              </a:ext>
            </a:extLst>
          </a:blip>
          <a:srcRect t="9981"/>
          <a:stretch/>
        </p:blipFill>
        <p:spPr>
          <a:xfrm>
            <a:off x="6342536" y="0"/>
            <a:ext cx="2814434" cy="3772711"/>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3091" name="Picture 3" descr="lamb blood jesus"/>
          <p:cNvPicPr>
            <a:picLocks noGrp="1" noChangeAspect="1" noChangeArrowheads="1"/>
          </p:cNvPicPr>
          <p:nvPr>
            <p:ph sz="half" idx="4294967295"/>
          </p:nvPr>
        </p:nvPicPr>
        <p:blipFill>
          <a:blip r:embed="rId4">
            <a:extLst>
              <a:ext uri="{BEBA8EAE-BF5A-486C-A8C5-ECC9F3942E4B}">
                <a14:imgProps xmlns:a14="http://schemas.microsoft.com/office/drawing/2010/main">
                  <a14:imgLayer r:embed="rId5">
                    <a14:imgEffect>
                      <a14:sharpenSoften amount="58000"/>
                    </a14:imgEffect>
                    <a14:imgEffect>
                      <a14:brightnessContrast bright="15000" contrast="37000"/>
                    </a14:imgEffect>
                  </a14:imgLayer>
                </a14:imgProps>
              </a:ext>
              <a:ext uri="{28A0092B-C50C-407E-A947-70E740481C1C}">
                <a14:useLocalDpi xmlns:a14="http://schemas.microsoft.com/office/drawing/2010/main" val="0"/>
              </a:ext>
            </a:extLst>
          </a:blip>
          <a:srcRect/>
          <a:stretch>
            <a:fillRect/>
          </a:stretch>
        </p:blipFill>
        <p:spPr>
          <a:xfrm>
            <a:off x="3943350" y="2209800"/>
            <a:ext cx="3143250" cy="458868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3092" name="Picture 4" descr="lamb-of-god-65"/>
          <p:cNvPicPr>
            <a:picLocks noGrp="1" noChangeAspect="1" noChangeArrowheads="1"/>
          </p:cNvPicPr>
          <p:nvPr>
            <p:ph sz="quarter" idx="4294967295"/>
          </p:nvPr>
        </p:nvPicPr>
        <p:blipFill>
          <a:blip r:embed="rId6">
            <a:extLst>
              <a:ext uri="{BEBA8EAE-BF5A-486C-A8C5-ECC9F3942E4B}">
                <a14:imgProps xmlns:a14="http://schemas.microsoft.com/office/drawing/2010/main">
                  <a14:imgLayer r:embed="rId7">
                    <a14:imgEffect>
                      <a14:saturation sat="124000"/>
                    </a14:imgEffect>
                    <a14:imgEffect>
                      <a14:brightnessContrast bright="28000" contrast="44000"/>
                    </a14:imgEffect>
                  </a14:imgLayer>
                </a14:imgProps>
              </a:ext>
              <a:ext uri="{28A0092B-C50C-407E-A947-70E740481C1C}">
                <a14:useLocalDpi xmlns:a14="http://schemas.microsoft.com/office/drawing/2010/main" val="0"/>
              </a:ext>
            </a:extLst>
          </a:blip>
          <a:srcRect/>
          <a:stretch>
            <a:fillRect/>
          </a:stretch>
        </p:blipFill>
        <p:spPr>
          <a:xfrm>
            <a:off x="0" y="0"/>
            <a:ext cx="5638800" cy="33977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SuperStock_4029R-256907"/>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59000"/>
                    </a14:imgEffect>
                    <a14:imgEffect>
                      <a14:colorTemperature colorTemp="8665"/>
                    </a14:imgEffect>
                    <a14:imgEffect>
                      <a14:saturation sat="78000"/>
                    </a14:imgEffect>
                    <a14:imgEffect>
                      <a14:brightnessContrast bright="11000" contrast="43000"/>
                    </a14:imgEffect>
                  </a14:imgLayer>
                </a14:imgProps>
              </a:ext>
              <a:ext uri="{28A0092B-C50C-407E-A947-70E740481C1C}">
                <a14:useLocalDpi xmlns:a14="http://schemas.microsoft.com/office/drawing/2010/main" val="0"/>
              </a:ext>
            </a:extLst>
          </a:blip>
          <a:srcRect/>
          <a:stretch>
            <a:fillRect/>
          </a:stretch>
        </p:blipFill>
        <p:spPr>
          <a:xfrm>
            <a:off x="37289" y="24319"/>
            <a:ext cx="9106711" cy="6820667"/>
          </a:xfrm>
        </p:spPr>
      </p:pic>
      <p:sp>
        <p:nvSpPr>
          <p:cNvPr id="474115" name="Rectangle 3"/>
          <p:cNvSpPr>
            <a:spLocks noGrp="1" noChangeArrowheads="1"/>
          </p:cNvSpPr>
          <p:nvPr>
            <p:ph type="title" idx="4294967295"/>
          </p:nvPr>
        </p:nvSpPr>
        <p:spPr>
          <a:xfrm>
            <a:off x="0" y="3733800"/>
            <a:ext cx="9220200" cy="3124200"/>
          </a:xfrm>
          <a:solidFill>
            <a:schemeClr val="bg1"/>
          </a:solidFill>
        </p:spPr>
        <p:txBody>
          <a:bodyPr bIns="91440"/>
          <a:lstStyle/>
          <a:p>
            <a:r>
              <a:rPr lang="en-US" sz="3600" dirty="0"/>
              <a:t>Until Jesus was born and died on the cross,</a:t>
            </a:r>
            <a:br>
              <a:rPr lang="en-US" sz="3600" dirty="0"/>
            </a:br>
            <a:r>
              <a:rPr lang="en-US" sz="3600" dirty="0"/>
              <a:t>the animal sacrifices served as a visual promise of our coming savior.</a:t>
            </a:r>
            <a:br>
              <a:rPr lang="en-US" sz="3600" dirty="0"/>
            </a:br>
            <a:br>
              <a:rPr lang="en-US" sz="1000" dirty="0"/>
            </a:br>
            <a:r>
              <a:rPr lang="en-US" sz="3600" dirty="0"/>
              <a:t>God wanted people to sacrifice the lamb and think about the Lamb of God (Jesus) who would come someday.</a:t>
            </a:r>
          </a:p>
        </p:txBody>
      </p:sp>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5138" name="Rectangle 2"/>
          <p:cNvSpPr>
            <a:spLocks noGrp="1" noChangeArrowheads="1"/>
          </p:cNvSpPr>
          <p:nvPr>
            <p:ph type="title" idx="4294967295"/>
          </p:nvPr>
        </p:nvSpPr>
        <p:spPr>
          <a:xfrm>
            <a:off x="0" y="0"/>
            <a:ext cx="9144000" cy="838200"/>
          </a:xfrm>
        </p:spPr>
        <p:txBody>
          <a:bodyPr/>
          <a:lstStyle/>
          <a:p>
            <a:pPr algn="ctr"/>
            <a:r>
              <a:rPr lang="en-US" sz="4800" b="1" dirty="0"/>
              <a:t>What Can Wash Away Our Sin?</a:t>
            </a:r>
          </a:p>
        </p:txBody>
      </p:sp>
      <p:sp>
        <p:nvSpPr>
          <p:cNvPr id="475139" name="Rectangle 3"/>
          <p:cNvSpPr>
            <a:spLocks noGrp="1" noChangeArrowheads="1"/>
          </p:cNvSpPr>
          <p:nvPr>
            <p:ph type="body" sz="half" idx="4294967295"/>
          </p:nvPr>
        </p:nvSpPr>
        <p:spPr>
          <a:xfrm>
            <a:off x="76200" y="4648200"/>
            <a:ext cx="4267200" cy="2209800"/>
          </a:xfrm>
        </p:spPr>
        <p:txBody>
          <a:bodyPr/>
          <a:lstStyle/>
          <a:p>
            <a:pPr marL="0" indent="0" algn="ctr">
              <a:buNone/>
            </a:pPr>
            <a:r>
              <a:rPr lang="en-US" sz="4400" b="1" dirty="0"/>
              <a:t>Nothing but the BLOOD of Jesus!</a:t>
            </a:r>
          </a:p>
        </p:txBody>
      </p:sp>
      <p:pic>
        <p:nvPicPr>
          <p:cNvPr id="475140" name="Picture 4" descr="precious-blood-of-jesus-1"/>
          <p:cNvPicPr>
            <a:picLocks noGrp="1" noChangeAspect="1" noChangeArrowheads="1"/>
          </p:cNvPicPr>
          <p:nvPr>
            <p:ph idx="4294967295"/>
          </p:nvPr>
        </p:nvPicPr>
        <p:blipFill>
          <a:blip r:embed="rId2">
            <a:lum contrast="100000"/>
            <a:extLst>
              <a:ext uri="{BEBA8EAE-BF5A-486C-A8C5-ECC9F3942E4B}">
                <a14:imgProps xmlns:a14="http://schemas.microsoft.com/office/drawing/2010/main">
                  <a14:imgLayer r:embed="rId3">
                    <a14:imgEffect>
                      <a14:sharpenSoften amount="25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a:xfrm>
            <a:off x="4343400" y="865249"/>
            <a:ext cx="4800600" cy="599018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5141" name="Picture 5" descr="bloodsml"/>
          <p:cNvPicPr>
            <a:picLocks noGrp="1" noChangeAspect="1" noChangeArrowheads="1"/>
          </p:cNvPicPr>
          <p:nvPr>
            <p:ph sz="half" idx="4294967295"/>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0" y="838199"/>
            <a:ext cx="4343400" cy="38004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6163" name="Picture 3" descr="sacrifice"/>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68000"/>
                    </a14:imgEffect>
                    <a14:imgEffect>
                      <a14:colorTemperature colorTemp="8065"/>
                    </a14:imgEffect>
                    <a14:imgEffect>
                      <a14:saturation sat="345000"/>
                    </a14:imgEffect>
                    <a14:imgEffect>
                      <a14:brightnessContrast bright="6000" contrast="48000"/>
                    </a14:imgEffect>
                  </a14:imgLayer>
                </a14:imgProps>
              </a:ext>
              <a:ext uri="{28A0092B-C50C-407E-A947-70E740481C1C}">
                <a14:useLocalDpi xmlns:a14="http://schemas.microsoft.com/office/drawing/2010/main" val="0"/>
              </a:ext>
            </a:extLst>
          </a:blip>
          <a:srcRect/>
          <a:stretch>
            <a:fillRect/>
          </a:stretch>
        </p:blipFill>
        <p:spPr>
          <a:xfrm>
            <a:off x="24318" y="0"/>
            <a:ext cx="9119681" cy="5486400"/>
          </a:xfrm>
        </p:spPr>
      </p:pic>
      <p:sp>
        <p:nvSpPr>
          <p:cNvPr id="476162" name="Rectangle 2"/>
          <p:cNvSpPr>
            <a:spLocks noGrp="1" noChangeArrowheads="1"/>
          </p:cNvSpPr>
          <p:nvPr>
            <p:ph type="title" idx="4294967295"/>
          </p:nvPr>
        </p:nvSpPr>
        <p:spPr>
          <a:xfrm>
            <a:off x="0" y="5486400"/>
            <a:ext cx="9144000" cy="1066800"/>
          </a:xfrm>
        </p:spPr>
        <p:txBody>
          <a:bodyPr/>
          <a:lstStyle/>
          <a:p>
            <a:pPr algn="ctr"/>
            <a:r>
              <a:rPr lang="en-US" sz="5600" dirty="0"/>
              <a:t>God Accepted Abel’s Offering</a:t>
            </a:r>
          </a:p>
        </p:txBody>
      </p:sp>
    </p:spTree>
  </p:cSld>
  <p:clrMapOvr>
    <a:masterClrMapping/>
  </p:clrMapOvr>
  <p:transition>
    <p:wipe dir="d"/>
  </p:transition>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1.1|1.2|2.2"/>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0.9|1|1.1|2.3|1"/>
</p:tagLst>
</file>

<file path=ppt/tags/tag6.xml><?xml version="1.0" encoding="utf-8"?>
<p:tagLst xmlns:a="http://schemas.openxmlformats.org/drawingml/2006/main" xmlns:r="http://schemas.openxmlformats.org/officeDocument/2006/relationships" xmlns:p="http://schemas.openxmlformats.org/presentationml/2006/main">
  <p:tag name="TIMING" val="|2.3|2.7|2.3|1.3|2.3|2.7|1.8|1.9"/>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1.7|1.4|1.6|2"/>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Refined</Template>
  <TotalTime>3691</TotalTime>
  <Words>1437</Words>
  <Application>Microsoft Office PowerPoint</Application>
  <PresentationFormat>On-screen Show (4:3)</PresentationFormat>
  <Paragraphs>129</Paragraphs>
  <Slides>41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Times New Roman</vt:lpstr>
      <vt:lpstr>Verdana</vt:lpstr>
      <vt:lpstr>Wingdings</vt:lpstr>
      <vt:lpstr>Refined</vt:lpstr>
      <vt:lpstr>Guard Your Heart:  The Cain &amp; Abel Story</vt:lpstr>
      <vt:lpstr>PowerPoint Presentation</vt:lpstr>
      <vt:lpstr>Where did God get the animal skins  to cover Adam &amp; Eve’s nakedness?</vt:lpstr>
      <vt:lpstr>There has always been only one way to have our sins covered &amp; get right with God…  …have FAITH in the Blood of the Lamb of God to cover your sin.</vt:lpstr>
      <vt:lpstr>PowerPoint Presentation</vt:lpstr>
      <vt:lpstr>PowerPoint Presentation</vt:lpstr>
      <vt:lpstr>Until Jesus was born and died on the cross, the animal sacrifices served as a visual promise of our coming savior.  God wanted people to sacrifice the lamb and think about the Lamb of God (Jesus) who would come someday.</vt:lpstr>
      <vt:lpstr>What Can Wash Away Our Sin?</vt:lpstr>
      <vt:lpstr>God Accepted Abel’s Offering</vt:lpstr>
      <vt:lpstr>Which brother brought the right kind of offering to the Lord?</vt:lpstr>
      <vt:lpstr>Abel Believed in the Promised Savior </vt:lpstr>
      <vt:lpstr>What was wrong with Cain’s Offering?</vt:lpstr>
      <vt:lpstr>Our Own Good Works Cannot Save Us</vt:lpstr>
      <vt:lpstr>PowerPoint Presentation</vt:lpstr>
      <vt:lpstr>PowerPoint Presentation</vt:lpstr>
      <vt:lpstr>God is Not Impressed with Our Good Works!</vt:lpstr>
      <vt:lpstr>God spoke to Cain &amp; gave him a chance to change his choice of offering.  He could switch to a lamb… But, Cain didn’t want to!</vt:lpstr>
      <vt:lpstr>God gave Cain a Chance to Repent: Change His Offering</vt:lpstr>
      <vt:lpstr>God Give Us Times of Choice</vt:lpstr>
      <vt:lpstr>We Can Choose God or Sin</vt:lpstr>
      <vt:lpstr>People Think a Little Sin is Harmless</vt:lpstr>
      <vt:lpstr>Sin is Stronger than We Think</vt:lpstr>
      <vt:lpstr>When Bad Thoughts are Allowed In   Bad Actions Always Come Out </vt:lpstr>
      <vt:lpstr>PowerPoint Presentation</vt:lpstr>
      <vt:lpstr>PowerPoint Presentation</vt:lpstr>
      <vt:lpstr>PowerPoint Presentation</vt:lpstr>
      <vt:lpstr>Cain Made the Wrong Choice…  He Invited Sin In</vt:lpstr>
      <vt:lpstr>PowerPoint Presentation</vt:lpstr>
      <vt:lpstr>Watch Out for Jealousy – Don’t Let it in Our Heart’s Door </vt:lpstr>
      <vt:lpstr>Separation from God  (the ultimate end of sin)</vt:lpstr>
      <vt:lpstr>PowerPoint Presentation</vt:lpstr>
      <vt:lpstr>PowerPoint Presentation</vt:lpstr>
      <vt:lpstr>What is the Sinner‘s Prayer?</vt:lpstr>
      <vt:lpstr>PowerPoint Presentation</vt:lpstr>
      <vt:lpstr>A prayer of faith  Pray this prayer if :</vt:lpstr>
      <vt:lpstr>PowerPoint Presentation</vt:lpstr>
      <vt:lpstr>PowerPoint Presentation</vt:lpstr>
      <vt:lpstr>PowerPoint Presentation</vt:lpstr>
      <vt:lpstr>We Declare Our Faith Publicly Because Jesus Declared His LOVE Publicly</vt:lpstr>
      <vt:lpstr>PowerPoint Presentation</vt:lpstr>
      <vt:lpstr>Close in Prayer</vt:lpstr>
    </vt:vector>
  </TitlesOfParts>
  <Company>Greenberg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Therese</dc:creator>
  <cp:lastModifiedBy>Harold Greenberg</cp:lastModifiedBy>
  <cp:revision>465</cp:revision>
  <cp:lastPrinted>1601-01-01T00:00:00Z</cp:lastPrinted>
  <dcterms:created xsi:type="dcterms:W3CDTF">2011-07-10T15:29:56Z</dcterms:created>
  <dcterms:modified xsi:type="dcterms:W3CDTF">2023-08-05T12:52:16Z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